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91687B-ACD6-4722-A90F-3F32BC7AE1C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6DF72-4F64-43B7-A1EF-43A619CC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DF72-4F64-43B7-A1EF-43A619CCAF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9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DF72-4F64-43B7-A1EF-43A619CCAF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7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Period of Performance - This is a significant change to the Federal-aid highway program because it mandates a project agreement start and end date. 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This means that costs can only be incurred within the start and end date.  After the </a:t>
            </a:r>
            <a:r>
              <a:rPr lang="en-US" b="0" i="0" u="sng" baseline="0" dirty="0" smtClean="0">
                <a:solidFill>
                  <a:srgbClr val="FF0000"/>
                </a:solidFill>
                <a:latin typeface="+mn-lt"/>
              </a:rPr>
              <a:t>project</a:t>
            </a:r>
            <a:r>
              <a:rPr lang="en-US" b="0" i="0" u="sng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end date, </a:t>
            </a:r>
            <a:r>
              <a:rPr lang="en-US" b="0" i="0" u="sng" baseline="0" dirty="0" smtClean="0">
                <a:latin typeface="+mn-lt"/>
              </a:rPr>
              <a:t>no additional costs can be incurred and </a:t>
            </a:r>
            <a:r>
              <a:rPr lang="en-US" dirty="0" smtClean="0">
                <a:latin typeface="+mn-lt"/>
              </a:rPr>
              <a:t>claimed for reimbursed.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Each State will determine the period of performance for a project - it must be based on the States estimated project schedule, including the required processes that ensure all Federal requirements have been met.  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Divisions must ensure the estimated period of performance is in line with the States established policies, procedures, and project schedules.</a:t>
            </a:r>
            <a:r>
              <a:rPr lang="en-US" b="1" dirty="0" smtClean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The project end date could be a date beyond the anticipated construction completion</a:t>
            </a:r>
            <a:r>
              <a:rPr lang="en-US" b="0" baseline="0" dirty="0" smtClean="0">
                <a:latin typeface="+mn-lt"/>
              </a:rPr>
              <a:t> date to account for project closeout activities like final audits.</a:t>
            </a:r>
            <a:endParaRPr lang="en-US" b="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Now let me point a few things out in regards to this requirement: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First of all, the project end date may be adjusted outward IF: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pPr lvl="0"/>
            <a:r>
              <a:rPr lang="en-US" dirty="0" smtClean="0">
                <a:latin typeface="+mn-lt"/>
              </a:rPr>
              <a:t>There is a delay in the project that’s beyond the control of the recipient/</a:t>
            </a:r>
            <a:r>
              <a:rPr lang="en-US" dirty="0" err="1" smtClean="0">
                <a:latin typeface="+mn-lt"/>
              </a:rPr>
              <a:t>subrecipient</a:t>
            </a:r>
            <a:r>
              <a:rPr lang="en-US" dirty="0" smtClean="0">
                <a:latin typeface="+mn-lt"/>
              </a:rPr>
              <a:t> or there are changes to the project agreement that would have an impact on the project end date (for example a change in project scope may extend a project’s end date).  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pPr lvl="0"/>
            <a:r>
              <a:rPr lang="en-US" dirty="0" smtClean="0">
                <a:latin typeface="+mn-lt"/>
              </a:rPr>
              <a:t>The extension or modification to the project end date is authorized by the awarding agency.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The second thing I need to point out is the treatment of the end date in FMIS.</a:t>
            </a:r>
          </a:p>
          <a:p>
            <a:r>
              <a:rPr lang="en-US" dirty="0" smtClean="0">
                <a:latin typeface="+mn-lt"/>
              </a:rPr>
              <a:t> </a:t>
            </a:r>
          </a:p>
          <a:p>
            <a:pPr lvl="0"/>
            <a:r>
              <a:rPr lang="en-US" b="0" u="none" dirty="0" smtClean="0">
                <a:latin typeface="+mn-lt"/>
              </a:rPr>
              <a:t>FMIS 4 does not have an end date data field and when FMIS 5 initially rolls out it won’t either, but a</a:t>
            </a:r>
            <a:r>
              <a:rPr lang="en-US" b="0" u="none" baseline="0" dirty="0" smtClean="0">
                <a:latin typeface="+mn-lt"/>
              </a:rPr>
              <a:t> future release of FMIS 5 will include this data field.</a:t>
            </a:r>
            <a:endParaRPr lang="en-US" b="0" u="none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 </a:t>
            </a:r>
          </a:p>
          <a:p>
            <a:r>
              <a:rPr lang="en-US" dirty="0" smtClean="0">
                <a:latin typeface="+mn-lt"/>
              </a:rPr>
              <a:t>Until then, the end date information should be entered in the State Remarks field when a new project agreement is executed.  </a:t>
            </a:r>
          </a:p>
          <a:p>
            <a:pPr marL="0" lvl="1" defTabSz="921338">
              <a:defRPr/>
            </a:pPr>
            <a:endParaRPr lang="en-US" dirty="0" smtClean="0">
              <a:latin typeface="+mn-lt"/>
              <a:ea typeface="Calibri"/>
              <a:cs typeface="Times New Roman"/>
            </a:endParaRPr>
          </a:p>
          <a:p>
            <a:pPr marL="0" lvl="1" defTabSz="921338">
              <a:defRPr/>
            </a:pPr>
            <a:r>
              <a:rPr lang="en-US" b="0" u="none" dirty="0" smtClean="0">
                <a:latin typeface="+mn-lt"/>
                <a:ea typeface="Calibri"/>
                <a:cs typeface="Times New Roman"/>
              </a:rPr>
              <a:t>To further</a:t>
            </a:r>
            <a:r>
              <a:rPr lang="en-US" b="0" u="none" baseline="0" dirty="0" smtClean="0">
                <a:latin typeface="+mn-lt"/>
                <a:ea typeface="Calibri"/>
                <a:cs typeface="Times New Roman"/>
              </a:rPr>
              <a:t> clarify, the project end date should be tracked by project phase and modified throughout the life</a:t>
            </a:r>
            <a:r>
              <a:rPr lang="en-US" b="0" u="none" strike="sngStrike" baseline="0" dirty="0" smtClean="0">
                <a:latin typeface="+mn-lt"/>
                <a:ea typeface="Calibri"/>
                <a:cs typeface="Times New Roman"/>
              </a:rPr>
              <a:t> </a:t>
            </a:r>
            <a:r>
              <a:rPr lang="en-US" b="0" u="none" baseline="0" dirty="0" smtClean="0">
                <a:latin typeface="+mn-lt"/>
                <a:ea typeface="Calibri"/>
                <a:cs typeface="Times New Roman"/>
              </a:rPr>
              <a:t>of the project when new phases are added. Changes in the project end date must to be authorized and approved in FMIS. </a:t>
            </a:r>
            <a:endParaRPr lang="en-US" b="0" u="none" dirty="0" smtClean="0">
              <a:latin typeface="+mn-lt"/>
              <a:ea typeface="Calibri"/>
              <a:cs typeface="Times New Roman"/>
            </a:endParaRPr>
          </a:p>
          <a:p>
            <a:pPr marL="0" lvl="1" defTabSz="921338">
              <a:defRPr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DF72-4F64-43B7-A1EF-43A619CCAF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7D5828-C381-48DF-A63D-76483B326F7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B53D1-C72D-4962-B53C-91BFCCEECD3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Eddie Dancausse</a:t>
            </a:r>
          </a:p>
          <a:p>
            <a:r>
              <a:rPr lang="en-US" dirty="0" err="1" smtClean="0"/>
              <a:t>Fhwa</a:t>
            </a:r>
            <a:r>
              <a:rPr lang="en-US" dirty="0" smtClean="0"/>
              <a:t> NC Division</a:t>
            </a:r>
          </a:p>
          <a:p>
            <a:r>
              <a:rPr lang="en-US" cap="none" dirty="0" smtClean="0"/>
              <a:t>edward.dancausse@dot.gov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CFR 200 - </a:t>
            </a:r>
            <a:r>
              <a:rPr lang="en-US" dirty="0" err="1" smtClean="0"/>
              <a:t>Supercircular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Guidance </a:t>
            </a:r>
            <a:r>
              <a:rPr lang="en-US" dirty="0"/>
              <a:t>was published December 26, 2013, will be in </a:t>
            </a:r>
            <a:r>
              <a:rPr lang="en-US" b="1" dirty="0">
                <a:solidFill>
                  <a:srgbClr val="C00000"/>
                </a:solidFill>
              </a:rPr>
              <a:t>effect</a:t>
            </a:r>
            <a:r>
              <a:rPr lang="en-US" dirty="0"/>
              <a:t> for all federal awards or funding increments to nonfederal entities on or after </a:t>
            </a:r>
            <a:r>
              <a:rPr lang="en-US" b="1" dirty="0">
                <a:solidFill>
                  <a:srgbClr val="C00000"/>
                </a:solidFill>
              </a:rPr>
              <a:t>December 26, </a:t>
            </a:r>
            <a:r>
              <a:rPr lang="en-US" b="1" dirty="0" smtClean="0">
                <a:solidFill>
                  <a:srgbClr val="C00000"/>
                </a:solidFill>
              </a:rPr>
              <a:t>2014</a:t>
            </a:r>
          </a:p>
          <a:p>
            <a:r>
              <a:rPr lang="en-US" dirty="0" smtClean="0"/>
              <a:t>Guidance </a:t>
            </a:r>
            <a:r>
              <a:rPr lang="en-US" dirty="0"/>
              <a:t>supersedes and streamlines requirements contained in OMB Circulars A-21, A-50, A-87, A-89, A-102, A-110, A-122 and A-133 by consolidating the requirements of these eight documents into one.</a:t>
            </a:r>
          </a:p>
          <a:p>
            <a:r>
              <a:rPr lang="en-US" dirty="0"/>
              <a:t>Final guidance is located in Title 2 of the Code of Federal Regulations. </a:t>
            </a:r>
          </a:p>
          <a:p>
            <a:r>
              <a:rPr lang="en-US" dirty="0"/>
              <a:t>The goal of the reform was to provide guidance that would do the following:</a:t>
            </a:r>
          </a:p>
          <a:p>
            <a:pPr lvl="1"/>
            <a:r>
              <a:rPr lang="en-US" dirty="0"/>
              <a:t>Streamline guidance for federal awards to ease administrative burden</a:t>
            </a:r>
          </a:p>
          <a:p>
            <a:pPr lvl="1"/>
            <a:r>
              <a:rPr lang="en-US" dirty="0"/>
              <a:t>Strengthen oversight over federal funds to reduce risks of waste, fraud and abuse </a:t>
            </a:r>
          </a:p>
          <a:p>
            <a:pPr lvl="1"/>
            <a:r>
              <a:rPr lang="en-US" dirty="0"/>
              <a:t>Eliminate duplicate and conflicting guidance between circulars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Period of Performance</a:t>
            </a:r>
          </a:p>
          <a:p>
            <a:pPr lvl="1"/>
            <a:r>
              <a:rPr lang="en-US" dirty="0" smtClean="0"/>
              <a:t>Imposes a period when project costs can be incurred</a:t>
            </a:r>
          </a:p>
          <a:p>
            <a:pPr lvl="2"/>
            <a:r>
              <a:rPr lang="en-US" dirty="0" smtClean="0"/>
              <a:t>Start Date (Project Effective  Authorization Date) through the End Date</a:t>
            </a:r>
          </a:p>
          <a:p>
            <a:pPr lvl="3"/>
            <a:r>
              <a:rPr lang="en-US" dirty="0" smtClean="0"/>
              <a:t>Costs can only be incurred within start and end date</a:t>
            </a:r>
          </a:p>
          <a:p>
            <a:pPr lvl="3"/>
            <a:r>
              <a:rPr lang="en-US" dirty="0" smtClean="0"/>
              <a:t>After project end date - </a:t>
            </a:r>
            <a:r>
              <a:rPr lang="en-US" dirty="0" smtClean="0">
                <a:solidFill>
                  <a:srgbClr val="C00000"/>
                </a:solidFill>
              </a:rPr>
              <a:t>no additional costs can be incurred</a:t>
            </a:r>
          </a:p>
          <a:p>
            <a:pPr lvl="1"/>
            <a:r>
              <a:rPr lang="en-US" dirty="0" smtClean="0"/>
              <a:t>Based on States Estimated Project Schedule</a:t>
            </a:r>
          </a:p>
          <a:p>
            <a:pPr lvl="1"/>
            <a:r>
              <a:rPr lang="en-US" dirty="0" smtClean="0"/>
              <a:t>Monitor and Revise End Date</a:t>
            </a:r>
          </a:p>
          <a:p>
            <a:pPr lvl="2"/>
            <a:r>
              <a:rPr lang="en-US" dirty="0" smtClean="0"/>
              <a:t>Project delay beyond the control of the recipient/</a:t>
            </a:r>
            <a:r>
              <a:rPr lang="en-US" dirty="0" err="1" smtClean="0"/>
              <a:t>subrecipient</a:t>
            </a:r>
            <a:r>
              <a:rPr lang="en-US" dirty="0" smtClean="0"/>
              <a:t> (</a:t>
            </a:r>
            <a:r>
              <a:rPr lang="en-US" i="1" dirty="0" smtClean="0"/>
              <a:t>change in project scope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Extension/modification is authorized by the awarding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81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242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2 CFR 200 - Supercircular</vt:lpstr>
      <vt:lpstr>Key Facts</vt:lpstr>
      <vt:lpstr>Highlights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CFR 200 - Supercircular</dc:title>
  <dc:creator>edward.dancausse</dc:creator>
  <cp:lastModifiedBy>Smart, Lindsay</cp:lastModifiedBy>
  <cp:revision>7</cp:revision>
  <cp:lastPrinted>2016-08-26T13:53:44Z</cp:lastPrinted>
  <dcterms:created xsi:type="dcterms:W3CDTF">2016-08-23T19:38:52Z</dcterms:created>
  <dcterms:modified xsi:type="dcterms:W3CDTF">2016-08-26T14:47:09Z</dcterms:modified>
</cp:coreProperties>
</file>