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57" r:id="rId9"/>
    <p:sldId id="267" r:id="rId10"/>
    <p:sldId id="268" r:id="rId11"/>
    <p:sldId id="277" r:id="rId12"/>
    <p:sldId id="269" r:id="rId13"/>
    <p:sldId id="265" r:id="rId14"/>
    <p:sldId id="2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C2FB62-8193-4AF2-BD01-376EB68578D7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91DF39-6C48-4A6E-82B0-884FF5FDEA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 VENABLE   DALE MCKEEL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00400"/>
            <a:ext cx="6629400" cy="12458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Project Cost estimating, Thresholds, and Other considerations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812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estimating spreadsheet (Top)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373563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endParaRPr lang="en-US" sz="16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1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1" y="457200"/>
            <a:ext cx="8260672" cy="10394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 estimating spreadsheet (Bottom)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373563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" y="1676400"/>
            <a:ext cx="8592585" cy="39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1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spcBef>
                <a:spcPts val="2400"/>
              </a:spcBef>
              <a:buNone/>
            </a:pPr>
            <a:r>
              <a:rPr lang="en-US" sz="2800" dirty="0" smtClean="0"/>
              <a:t>Consultant performed the following: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Public </a:t>
            </a:r>
            <a:r>
              <a:rPr lang="en-US" sz="2800" dirty="0"/>
              <a:t>Involvement </a:t>
            </a:r>
            <a:endParaRPr lang="en-US" sz="28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Topographic Corridor Map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Recommended Typical Sections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Permitting Assessment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Detailed </a:t>
            </a:r>
            <a:r>
              <a:rPr lang="en-US" sz="2800" dirty="0"/>
              <a:t>Cost </a:t>
            </a:r>
            <a:r>
              <a:rPr lang="en-US" sz="2800" dirty="0" smtClean="0"/>
              <a:t>Estimate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00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Priority trails study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81400" cy="46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621188" cy="3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7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 smtClean="0"/>
              <a:t>Thank you!</a:t>
            </a:r>
          </a:p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277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Sidewalks Examples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Durham’s average </a:t>
            </a:r>
          </a:p>
          <a:p>
            <a:pPr marL="0" indent="0" algn="ctr">
              <a:buNone/>
            </a:pPr>
            <a:r>
              <a:rPr lang="en-US" sz="4800" dirty="0"/>
              <a:t>s</a:t>
            </a:r>
            <a:r>
              <a:rPr lang="en-US" sz="4800" dirty="0" smtClean="0"/>
              <a:t>idewalk construction cost is $50 per Linear Foot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394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59946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58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Eng\Division Files\Design\ProjectPhotos\Revere\2011-08-24 Revere Road\2011-08 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22"/>
            <a:ext cx="9153495" cy="6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Eng\Division Files\Design\ProjectPhotos\University Drive - Old Chapel Hill Rd to Conrwallis Rd SW\2014-19-2015 Corner of Univ and Dixon Easement\IMG_4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7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Description of Expenditures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Environmental Documentation</a:t>
            </a:r>
          </a:p>
          <a:p>
            <a:pPr marL="0" indent="0">
              <a:buNone/>
            </a:pPr>
            <a:r>
              <a:rPr lang="en-US" dirty="0"/>
              <a:t>ROW </a:t>
            </a:r>
            <a:r>
              <a:rPr lang="en-US" dirty="0" smtClean="0"/>
              <a:t>Acquisitions &amp; TCEs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Utility </a:t>
            </a:r>
            <a:r>
              <a:rPr lang="en-US" dirty="0"/>
              <a:t>Relocation </a:t>
            </a:r>
            <a:r>
              <a:rPr lang="en-US" dirty="0" smtClean="0"/>
              <a:t>(Duke Energy, TW, Frontier)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Construction &amp; Contingency</a:t>
            </a:r>
          </a:p>
          <a:p>
            <a:pPr marL="0" indent="0">
              <a:buNone/>
            </a:pPr>
            <a:r>
              <a:rPr lang="en-US" dirty="0"/>
              <a:t>Construction Administration &amp; Inspection</a:t>
            </a:r>
          </a:p>
          <a:p>
            <a:pPr marL="0" indent="0">
              <a:buNone/>
            </a:pPr>
            <a:r>
              <a:rPr lang="en-US" dirty="0"/>
              <a:t>Testing</a:t>
            </a:r>
          </a:p>
          <a:p>
            <a:pPr marL="0" indent="0">
              <a:buNone/>
            </a:pPr>
            <a:r>
              <a:rPr lang="en-US" dirty="0"/>
              <a:t>NCDOT Staff Time Reimbursement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9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9441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COST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4000" b="1" dirty="0" smtClean="0"/>
              <a:t>SPOT 4.0 </a:t>
            </a:r>
            <a:r>
              <a:rPr lang="en-US" sz="4000" dirty="0" smtClean="0"/>
              <a:t>- $100,000</a:t>
            </a:r>
          </a:p>
          <a:p>
            <a:pPr>
              <a:spcBef>
                <a:spcPts val="2400"/>
              </a:spcBef>
            </a:pPr>
            <a:r>
              <a:rPr lang="en-US" sz="4000" b="1" dirty="0" smtClean="0"/>
              <a:t>City of Durham </a:t>
            </a:r>
            <a:r>
              <a:rPr lang="en-US" sz="4000" dirty="0" smtClean="0"/>
              <a:t>~ $500,000</a:t>
            </a:r>
          </a:p>
        </p:txBody>
      </p:sp>
    </p:spTree>
    <p:extLst>
      <p:ext uri="{BB962C8B-B14F-4D97-AF65-F5344CB8AC3E}">
        <p14:creationId xmlns:p14="http://schemas.microsoft.com/office/powerpoint/2010/main" val="134334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estimating – </a:t>
            </a:r>
            <a:br>
              <a:rPr lang="en-US" dirty="0" smtClean="0"/>
            </a:br>
            <a:r>
              <a:rPr lang="en-US" dirty="0" smtClean="0"/>
              <a:t>Two approaches used in Durham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3600" dirty="0" smtClean="0"/>
              <a:t>Cost estimating spreadsheet</a:t>
            </a:r>
          </a:p>
          <a:p>
            <a:pPr>
              <a:spcBef>
                <a:spcPts val="2400"/>
              </a:spcBef>
            </a:pPr>
            <a:r>
              <a:rPr lang="en-US" sz="3600" dirty="0" smtClean="0"/>
              <a:t>Consultant estimates</a:t>
            </a:r>
          </a:p>
          <a:p>
            <a:pPr lvl="1">
              <a:spcBef>
                <a:spcPts val="2400"/>
              </a:spcBef>
            </a:pPr>
            <a:r>
              <a:rPr lang="en-US" sz="3600" dirty="0" smtClean="0"/>
              <a:t>Functional design process –         4 bike/</a:t>
            </a:r>
            <a:r>
              <a:rPr lang="en-US" sz="3600" dirty="0" err="1" smtClean="0"/>
              <a:t>ped</a:t>
            </a:r>
            <a:r>
              <a:rPr lang="en-US" sz="3600" dirty="0" smtClean="0"/>
              <a:t> corridors</a:t>
            </a:r>
          </a:p>
          <a:p>
            <a:pPr lvl="1">
              <a:spcBef>
                <a:spcPts val="2400"/>
              </a:spcBef>
            </a:pPr>
            <a:r>
              <a:rPr lang="en-US" sz="3600" dirty="0" smtClean="0"/>
              <a:t>Priority trails study</a:t>
            </a:r>
          </a:p>
          <a:p>
            <a:pPr lvl="1"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391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454</TotalTime>
  <Words>130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Project Cost estimating, Thresholds, and Other considerations</vt:lpstr>
      <vt:lpstr>Sidewalks Examples</vt:lpstr>
      <vt:lpstr>PowerPoint Presentation</vt:lpstr>
      <vt:lpstr>PowerPoint Presentation</vt:lpstr>
      <vt:lpstr>PowerPoint Presentation</vt:lpstr>
      <vt:lpstr>Description of Expenditures </vt:lpstr>
      <vt:lpstr>PowerPoint Presentation</vt:lpstr>
      <vt:lpstr>PROJECT COST THRESHOLDS</vt:lpstr>
      <vt:lpstr>Cost estimating –  Two approaches used in Durham</vt:lpstr>
      <vt:lpstr>Cost estimating spreadsheet (Top)</vt:lpstr>
      <vt:lpstr>Cost estimating spreadsheet (Bottom)</vt:lpstr>
      <vt:lpstr>Functional design</vt:lpstr>
      <vt:lpstr>Priority trails study</vt:lpstr>
      <vt:lpstr>Questions?</vt:lpstr>
    </vt:vector>
  </TitlesOfParts>
  <Company>City of Durham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DCHC MPO Methodology</dc:title>
  <dc:creator>Smart, Lindsay</dc:creator>
  <cp:lastModifiedBy>Dale McKeel</cp:lastModifiedBy>
  <cp:revision>26</cp:revision>
  <cp:lastPrinted>2016-08-30T17:45:08Z</cp:lastPrinted>
  <dcterms:created xsi:type="dcterms:W3CDTF">2016-02-23T14:22:24Z</dcterms:created>
  <dcterms:modified xsi:type="dcterms:W3CDTF">2016-08-30T19:05:00Z</dcterms:modified>
</cp:coreProperties>
</file>