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66" r:id="rId2"/>
  </p:sldMasterIdLst>
  <p:notesMasterIdLst>
    <p:notesMasterId r:id="rId21"/>
  </p:notesMasterIdLst>
  <p:sldIdLst>
    <p:sldId id="260" r:id="rId3"/>
    <p:sldId id="263" r:id="rId4"/>
    <p:sldId id="277" r:id="rId5"/>
    <p:sldId id="278" r:id="rId6"/>
    <p:sldId id="271" r:id="rId7"/>
    <p:sldId id="262" r:id="rId8"/>
    <p:sldId id="275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9" r:id="rId19"/>
    <p:sldId id="28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42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D9101-81D7-4E0A-AABA-70F5BD7BA631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A0B8D-CC4E-41FA-A765-C66A2EDBA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78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A0B8D-CC4E-41FA-A765-C66A2EDBAB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1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A0B8D-CC4E-41FA-A765-C66A2EDBAB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1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A0B8D-CC4E-41FA-A765-C66A2EDBAB7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1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A0B8D-CC4E-41FA-A765-C66A2EDBAB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1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A0B8D-CC4E-41FA-A765-C66A2EDBAB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1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A0B8D-CC4E-41FA-A765-C66A2EDBAB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1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A0B8D-CC4E-41FA-A765-C66A2EDBAB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1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A0B8D-CC4E-41FA-A765-C66A2EDBAB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1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A0B8D-CC4E-41FA-A765-C66A2EDBAB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1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A0B8D-CC4E-41FA-A765-C66A2EDBAB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1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A0B8D-CC4E-41FA-A765-C66A2EDBAB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1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6053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98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046738"/>
            <a:ext cx="8229600" cy="3705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153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5588"/>
            <a:ext cx="8229600" cy="8366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0738D-3424-4E68-97E6-0CE41D337D80}" type="slidenum"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03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CDOT_PowerPoint_Template_4-0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3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4121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pPr defTabSz="457200"/>
            <a:fld id="{2985A7AB-62D5-BB49-9143-B2235400444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2" name="Picture 1" descr="NCDOT_PowerPoint_Template_Inside-02-0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/>
          </p:cNvSpPr>
          <p:nvPr/>
        </p:nvSpPr>
        <p:spPr>
          <a:xfrm>
            <a:off x="174123" y="4166455"/>
            <a:ext cx="8870013" cy="785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+mj-ea"/>
                <a:cs typeface="+mj-cs"/>
              </a:defRPr>
            </a:lvl1pPr>
          </a:lstStyle>
          <a:p>
            <a:pPr algn="ctr"/>
            <a:r>
              <a:rPr lang="en-US" sz="8800" b="1" dirty="0" smtClean="0"/>
              <a:t>Contract Proposals</a:t>
            </a:r>
          </a:p>
          <a:p>
            <a:pPr algn="ctr"/>
            <a:r>
              <a:rPr lang="en-US" sz="8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Procurement</a:t>
            </a:r>
          </a:p>
          <a:p>
            <a:pPr algn="ctr"/>
            <a:r>
              <a:rPr lang="en-US" sz="8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Concurrence in Award</a:t>
            </a:r>
          </a:p>
          <a:p>
            <a:pPr algn="ctr"/>
            <a:r>
              <a:rPr lang="en-US" sz="8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Construction Oversight</a:t>
            </a:r>
          </a:p>
        </p:txBody>
      </p:sp>
      <p:sp>
        <p:nvSpPr>
          <p:cNvPr id="3" name="Rectangle 2"/>
          <p:cNvSpPr/>
          <p:nvPr/>
        </p:nvSpPr>
        <p:spPr>
          <a:xfrm>
            <a:off x="174123" y="5202556"/>
            <a:ext cx="88700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altLang="en-US" b="1" i="1" dirty="0" smtClean="0">
                <a:solidFill>
                  <a:prstClr val="black"/>
                </a:solidFill>
                <a:latin typeface="Times New Roman" pitchFamily="18" charset="0"/>
              </a:rPr>
              <a:t>Michael J. Kneis, PE</a:t>
            </a:r>
            <a:endParaRPr lang="en-US" altLang="en-US" b="1" i="1" dirty="0">
              <a:solidFill>
                <a:prstClr val="black"/>
              </a:solidFill>
              <a:latin typeface="Times New Roman" pitchFamily="18" charset="0"/>
            </a:endParaRPr>
          </a:p>
          <a:p>
            <a:pPr algn="ctr" defTabSz="457200"/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"/>
              </a:rPr>
              <a:t>Division 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"/>
              </a:rPr>
              <a:t>Project Delivery Engineer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33677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836612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Let, Concurrence,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Award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90738D-3424-4E68-97E6-0CE41D337D80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657600"/>
          </a:xfrm>
        </p:spPr>
        <p:txBody>
          <a:bodyPr/>
          <a:lstStyle/>
          <a:p>
            <a:pPr marL="457200" lvl="1" indent="-45720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Once you receive NCDOT’s concurrence, only THEN can you execute the contract.</a:t>
            </a:r>
          </a:p>
          <a:p>
            <a:pPr marL="457200" lvl="1" indent="-45720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Invite NCDOT to Preconstruction Meeting</a:t>
            </a:r>
          </a:p>
          <a:p>
            <a:pPr marL="457200" lvl="1" indent="-45720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Set expectations up front</a:t>
            </a: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58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836612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Construction Oversight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90738D-3424-4E68-97E6-0CE41D337D80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114800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en-US" sz="2400" dirty="0"/>
              <a:t>Your Responsibilities: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/>
              <a:t>Daily Inspection/Observation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/>
              <a:t>Testing by NCDOT Certified Inspectors at frequency required by DOT Specs.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/>
              <a:t>Get Change Orders approved by NCDOT PRIOR to the contractor doing the work, even if it’s only for time. Must be on NCDOT Form 880LG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/>
              <a:t>Oversight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400" dirty="0"/>
          </a:p>
          <a:p>
            <a:pPr>
              <a:lnSpc>
                <a:spcPct val="80000"/>
              </a:lnSpc>
              <a:buNone/>
              <a:defRPr/>
            </a:pPr>
            <a:r>
              <a:rPr lang="en-US" sz="2400" dirty="0"/>
              <a:t>NCDOT Responsibilities: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/>
              <a:t>Answer your questions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/>
              <a:t>Review Change Orders and Claims.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/>
              <a:t>Audit</a:t>
            </a: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0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836612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Construction Oversight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90738D-3424-4E68-97E6-0CE41D337D80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114800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Construction Administration is accomplished by the LGA in accordance with the NCDOT Construction Manual.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NCDOT must accept the final project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you release your contractor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NCDOT must accept the final project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before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final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reimbursement can be made.</a:t>
            </a: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38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836612"/>
          </a:xfrm>
        </p:spPr>
        <p:txBody>
          <a:bodyPr/>
          <a:lstStyle/>
          <a:p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CEI Construction Inspection &amp; Oversight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90738D-3424-4E68-97E6-0CE41D337D80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professional services must be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prequalified by NCDOT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the requested work codes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Requirements must be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publicly announced.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must be selected on the basis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qualifications.</a:t>
            </a:r>
          </a:p>
          <a:p>
            <a:r>
              <a:rPr lang="en-US" sz="2400" dirty="0"/>
              <a:t>LGA is </a:t>
            </a:r>
            <a:r>
              <a:rPr lang="en-US" sz="2400"/>
              <a:t>responsible </a:t>
            </a:r>
            <a:r>
              <a:rPr lang="en-US" sz="2400" smtClean="0"/>
              <a:t>NCDOT </a:t>
            </a:r>
            <a:r>
              <a:rPr lang="en-US" sz="2400" dirty="0"/>
              <a:t>providing review and concurrence of tasks, man-hours and rates</a:t>
            </a:r>
            <a:r>
              <a:rPr lang="en-US" sz="2400" dirty="0" smtClean="0"/>
              <a:t>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Develop an RFQ using template provided by NCDOT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Develop an estimate of costs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Advertise or otherwise solicit for professional services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Review and select most qualified consultant.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05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836612"/>
          </a:xfrm>
        </p:spPr>
        <p:txBody>
          <a:bodyPr/>
          <a:lstStyle/>
          <a:p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CEI Construction Inspection &amp; Oversight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90738D-3424-4E68-97E6-0CE41D337D80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114800"/>
          </a:xfrm>
        </p:spPr>
        <p:txBody>
          <a:bodyPr/>
          <a:lstStyle/>
          <a:p>
            <a:r>
              <a:rPr lang="en-US" sz="2400" dirty="0"/>
              <a:t>Review and select most qualified consultant</a:t>
            </a:r>
            <a:r>
              <a:rPr lang="en-US" sz="2400" dirty="0" smtClean="0"/>
              <a:t>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Request a cost proposal from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selected consultant</a:t>
            </a:r>
          </a:p>
          <a:p>
            <a:r>
              <a:rPr lang="en-US" sz="2400" dirty="0" smtClean="0"/>
              <a:t>Submit </a:t>
            </a:r>
            <a:r>
              <a:rPr lang="en-US" sz="2400" dirty="0"/>
              <a:t>letter in the Project Management Tool with overview of selection process (use template) and include proposal from consultant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Allow </a:t>
            </a:r>
            <a:r>
              <a:rPr lang="en-US" sz="2400" dirty="0"/>
              <a:t>one month for review and comments or concurrence by NCDOT</a:t>
            </a:r>
            <a:r>
              <a:rPr lang="en-US" sz="2400" dirty="0" smtClean="0"/>
              <a:t>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8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836612"/>
          </a:xfrm>
        </p:spPr>
        <p:txBody>
          <a:bodyPr/>
          <a:lstStyle/>
          <a:p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CEI Construction Inspection &amp; Oversight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90738D-3424-4E68-97E6-0CE41D337D80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NCDOT policy prohibits same </a:t>
            </a:r>
            <a:r>
              <a:rPr lang="en-US" sz="2800" b="1" dirty="0" smtClean="0"/>
              <a:t>consultant for </a:t>
            </a:r>
            <a:r>
              <a:rPr lang="en-US" sz="2800" b="1" dirty="0"/>
              <a:t>design and CEI.</a:t>
            </a:r>
          </a:p>
          <a:p>
            <a:r>
              <a:rPr lang="en-US" sz="2400" dirty="0" smtClean="0"/>
              <a:t>Request </a:t>
            </a:r>
            <a:r>
              <a:rPr lang="en-US" sz="2400" dirty="0"/>
              <a:t>for exception to policy must </a:t>
            </a:r>
            <a:r>
              <a:rPr lang="en-US" sz="2400" dirty="0" smtClean="0"/>
              <a:t>be made </a:t>
            </a:r>
            <a:r>
              <a:rPr lang="en-US" sz="2400" dirty="0"/>
              <a:t>in writing to LPMO.</a:t>
            </a:r>
          </a:p>
          <a:p>
            <a:r>
              <a:rPr lang="en-US" sz="2400" dirty="0" smtClean="0"/>
              <a:t>Reviewed </a:t>
            </a:r>
            <a:r>
              <a:rPr lang="en-US" sz="2400" dirty="0"/>
              <a:t>and approved/denied by </a:t>
            </a:r>
            <a:r>
              <a:rPr lang="en-US" sz="2400" dirty="0" smtClean="0"/>
              <a:t>the Construction </a:t>
            </a:r>
            <a:r>
              <a:rPr lang="en-US" sz="2400" dirty="0"/>
              <a:t>Unit.</a:t>
            </a:r>
          </a:p>
          <a:p>
            <a:r>
              <a:rPr lang="en-US" sz="2400" dirty="0" smtClean="0"/>
              <a:t>The exemption is for PE firm to COMPETE for, not to perform CEI. If </a:t>
            </a:r>
            <a:r>
              <a:rPr lang="en-US" sz="2400" dirty="0"/>
              <a:t>approved, cannot automatically </a:t>
            </a:r>
            <a:r>
              <a:rPr lang="en-US" sz="2400" dirty="0" smtClean="0"/>
              <a:t>extend PE </a:t>
            </a:r>
            <a:r>
              <a:rPr lang="en-US" sz="2400" dirty="0"/>
              <a:t>contract to cover CEI – must </a:t>
            </a:r>
            <a:r>
              <a:rPr lang="en-US" sz="2400" dirty="0" smtClean="0"/>
              <a:t>undergo new </a:t>
            </a:r>
            <a:r>
              <a:rPr lang="en-US" sz="2400" dirty="0"/>
              <a:t>solicitation.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12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836612"/>
          </a:xfrm>
        </p:spPr>
        <p:txBody>
          <a:bodyPr/>
          <a:lstStyle/>
          <a:p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What makes a good project?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90738D-3424-4E68-97E6-0CE41D337D80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3999"/>
            <a:ext cx="7315200" cy="473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 flipV="1">
            <a:off x="2133600" y="3276600"/>
            <a:ext cx="2743200" cy="228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65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836612"/>
          </a:xfrm>
        </p:spPr>
        <p:txBody>
          <a:bodyPr/>
          <a:lstStyle/>
          <a:p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What makes a good project?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90738D-3424-4E68-97E6-0CE41D337D80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7467600" cy="452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54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836612"/>
          </a:xfrm>
        </p:spPr>
        <p:txBody>
          <a:bodyPr/>
          <a:lstStyle/>
          <a:p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What makes a good project?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90738D-3424-4E68-97E6-0CE41D337D80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51225"/>
            <a:ext cx="6657975" cy="488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 flipV="1">
            <a:off x="3276600" y="3657600"/>
            <a:ext cx="4419600" cy="1752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2895600" y="3810000"/>
            <a:ext cx="3581400" cy="19378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81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63391" y="3016872"/>
            <a:ext cx="3300263" cy="747437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1" y="7620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advertising for construction?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035" y="1892450"/>
            <a:ext cx="77885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cs typeface="Calibri" panose="020F0502020204030204" pitchFamily="34" charset="0"/>
              </a:rPr>
              <a:t>Plans </a:t>
            </a:r>
            <a:r>
              <a:rPr lang="en-US" altLang="en-US" sz="2800" dirty="0">
                <a:cs typeface="Calibri" panose="020F0502020204030204" pitchFamily="34" charset="0"/>
              </a:rPr>
              <a:t>prepared in accordance with 2012 NCDOT Standard Specifications for Roads and Structures.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Federal or State environmental document(s)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Permits (if required)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Specifications (including special provisions)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Municipal Agreement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Engineer’s estimate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DBE or MB/WB Goals set by NCDOT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ROW Certification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Utilities Relocated (or schedule)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Construction Authorization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703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63391" y="3016872"/>
            <a:ext cx="3300263" cy="747437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1" y="7620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Proposals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107" y="1386152"/>
            <a:ext cx="817649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Contract Proposal (part of the Specifications) will include Federal or State provisions that apply to the entire project.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800" dirty="0"/>
              <a:t>Don’t use ADA or EJCDC front end documents - causes conflicts</a:t>
            </a:r>
            <a:r>
              <a:rPr lang="en-US" altLang="en-US" sz="2800" dirty="0" smtClean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800" dirty="0"/>
              <a:t>Use Line-Up Sheet – see LPMO </a:t>
            </a:r>
            <a:r>
              <a:rPr lang="en-US" altLang="en-US" sz="2800" dirty="0" smtClean="0"/>
              <a:t>Website </a:t>
            </a:r>
            <a:r>
              <a:rPr lang="en-US" altLang="en-US" sz="2800" dirty="0"/>
              <a:t>for </a:t>
            </a:r>
            <a:r>
              <a:rPr lang="en-US" altLang="en-US" sz="2800" dirty="0" smtClean="0"/>
              <a:t>info</a:t>
            </a:r>
            <a:endParaRPr lang="en-US" alt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800" dirty="0"/>
              <a:t>Check effective dates for Specs when updating proposals</a:t>
            </a:r>
            <a:r>
              <a:rPr lang="en-US" altLang="en-US" sz="28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Make sure pay items match specification AND plans – use standard pay items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NCDOT must approve it.</a:t>
            </a:r>
            <a:endParaRPr lang="en-US" alt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625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63391" y="3016872"/>
            <a:ext cx="3300263" cy="747437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1" y="7620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or Proprietary Items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106" y="2040460"/>
            <a:ext cx="817649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Avoid if at all possible.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800" dirty="0"/>
              <a:t>If using name brand items, must list 3 brands and also “or equivalent”.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800" dirty="0"/>
              <a:t>Specialty Items MUST be approved well in advance of letting. </a:t>
            </a:r>
            <a:endParaRPr lang="en-US" altLang="en-US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2800" dirty="0"/>
              <a:t>i</a:t>
            </a:r>
            <a:r>
              <a:rPr lang="en-US" altLang="en-US" sz="2800" dirty="0" smtClean="0"/>
              <a:t>.e</a:t>
            </a:r>
            <a:r>
              <a:rPr lang="en-US" altLang="en-US" sz="2800" dirty="0"/>
              <a:t>. </a:t>
            </a:r>
            <a:r>
              <a:rPr lang="en-US" altLang="en-US" sz="2800" dirty="0" smtClean="0"/>
              <a:t>Trash </a:t>
            </a:r>
            <a:r>
              <a:rPr lang="en-US" altLang="en-US" sz="2800" dirty="0"/>
              <a:t>cans on a streetscape project where matching existing trashcans on previous projects is desired. Approval could take several weeks!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888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229600" cy="836612"/>
          </a:xfrm>
        </p:spPr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Things we want to see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r>
              <a:rPr lang="en-US" sz="2800" dirty="0" smtClean="0">
                <a:latin typeface="+mn-lt"/>
                <a:cs typeface="Arial" panose="020B0604020202020204" pitchFamily="34" charset="0"/>
              </a:rPr>
              <a:t>Allow enough time prior to let for reviews, </a:t>
            </a:r>
            <a:r>
              <a:rPr lang="en-US" sz="2800" i="1" dirty="0" smtClean="0">
                <a:latin typeface="+mn-lt"/>
                <a:cs typeface="Arial" panose="020B0604020202020204" pitchFamily="34" charset="0"/>
              </a:rPr>
              <a:t>corrections</a:t>
            </a:r>
            <a:r>
              <a:rPr lang="en-US" sz="2800" dirty="0" smtClean="0">
                <a:latin typeface="+mn-lt"/>
                <a:cs typeface="Arial" panose="020B0604020202020204" pitchFamily="34" charset="0"/>
              </a:rPr>
              <a:t>, and funding authorization</a:t>
            </a:r>
          </a:p>
          <a:p>
            <a:r>
              <a:rPr lang="en-US" sz="2800" dirty="0" smtClean="0">
                <a:latin typeface="+mn-lt"/>
                <a:cs typeface="Arial" panose="020B0604020202020204" pitchFamily="34" charset="0"/>
              </a:rPr>
              <a:t>Proposal that does not have previous project descriptions </a:t>
            </a:r>
          </a:p>
          <a:p>
            <a:r>
              <a:rPr lang="en-US" sz="2800" dirty="0" smtClean="0">
                <a:latin typeface="+mn-lt"/>
                <a:cs typeface="Arial" panose="020B0604020202020204" pitchFamily="34" charset="0"/>
              </a:rPr>
              <a:t>No misspelled words and grammar errors</a:t>
            </a:r>
          </a:p>
          <a:p>
            <a:r>
              <a:rPr lang="en-US" sz="2800" dirty="0" smtClean="0">
                <a:latin typeface="+mn-lt"/>
                <a:cs typeface="Arial" panose="020B0604020202020204" pitchFamily="34" charset="0"/>
              </a:rPr>
              <a:t>Ensure pay items are complete and match what is in the proposal</a:t>
            </a:r>
          </a:p>
          <a:p>
            <a:r>
              <a:rPr lang="en-US" sz="2800" u="sng" dirty="0" smtClean="0">
                <a:latin typeface="+mn-lt"/>
                <a:cs typeface="Arial" panose="020B0604020202020204" pitchFamily="34" charset="0"/>
              </a:rPr>
              <a:t>NCDOT</a:t>
            </a:r>
            <a:r>
              <a:rPr lang="en-US" sz="2800" dirty="0" smtClean="0">
                <a:latin typeface="+mn-lt"/>
                <a:cs typeface="Arial" panose="020B0604020202020204" pitchFamily="34" charset="0"/>
              </a:rPr>
              <a:t> bond forms and correct insurance bond amounts</a:t>
            </a:r>
          </a:p>
          <a:p>
            <a:r>
              <a:rPr lang="en-US" sz="2800" dirty="0">
                <a:latin typeface="+mn-lt"/>
                <a:cs typeface="Arial" panose="020B0604020202020204" pitchFamily="34" charset="0"/>
              </a:rPr>
              <a:t>Requested changes made in subsequent submittal</a:t>
            </a: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90738D-3424-4E68-97E6-0CE41D337D80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61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836612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Tips to think about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90738D-3424-4E68-97E6-0CE41D337D80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114800"/>
          </a:xfrm>
        </p:spPr>
        <p:txBody>
          <a:bodyPr/>
          <a:lstStyle/>
          <a:p>
            <a:r>
              <a:rPr lang="en-US" sz="2800" dirty="0" smtClean="0">
                <a:latin typeface="+mn-lt"/>
                <a:cs typeface="Arial" panose="020B0604020202020204" pitchFamily="34" charset="0"/>
              </a:rPr>
              <a:t>Contact your NCDOT Program Management Office with questions</a:t>
            </a:r>
          </a:p>
          <a:p>
            <a:r>
              <a:rPr lang="en-US" sz="2800" dirty="0" smtClean="0">
                <a:latin typeface="+mn-lt"/>
                <a:cs typeface="Arial" panose="020B0604020202020204" pitchFamily="34" charset="0"/>
              </a:rPr>
              <a:t>Advise NCDOT of an impending submittal</a:t>
            </a:r>
          </a:p>
          <a:p>
            <a:r>
              <a:rPr lang="en-US" sz="2800" dirty="0" smtClean="0">
                <a:latin typeface="+mn-lt"/>
                <a:cs typeface="Arial" panose="020B0604020202020204" pitchFamily="34" charset="0"/>
              </a:rPr>
              <a:t>Does your engineer’s estimate fully capture the scope of work proposed and is it realistic?</a:t>
            </a:r>
          </a:p>
          <a:p>
            <a:r>
              <a:rPr lang="en-US" sz="2800" dirty="0" smtClean="0">
                <a:latin typeface="+mn-lt"/>
                <a:cs typeface="Arial" panose="020B0604020202020204" pitchFamily="34" charset="0"/>
              </a:rPr>
              <a:t>Is my first submittal 100% complete and correct?</a:t>
            </a:r>
          </a:p>
          <a:p>
            <a:r>
              <a:rPr lang="en-US" sz="2800" dirty="0" smtClean="0">
                <a:latin typeface="+mn-lt"/>
                <a:cs typeface="Arial" panose="020B0604020202020204" pitchFamily="34" charset="0"/>
              </a:rPr>
              <a:t>Is there other municipal work in the project area that could affect this project?</a:t>
            </a:r>
          </a:p>
          <a:p>
            <a:r>
              <a:rPr lang="en-US" sz="2800" dirty="0">
                <a:cs typeface="Arial" panose="020B0604020202020204" pitchFamily="34" charset="0"/>
              </a:rPr>
              <a:t>Is my contract time realistic</a:t>
            </a:r>
          </a:p>
          <a:p>
            <a:endParaRPr lang="en-US" sz="2800" dirty="0" smtClean="0">
              <a:latin typeface="+mn-lt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3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836612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Tips to think about (continued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90738D-3424-4E68-97E6-0CE41D337D80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114800"/>
          </a:xfrm>
        </p:spPr>
        <p:txBody>
          <a:bodyPr/>
          <a:lstStyle/>
          <a:p>
            <a:r>
              <a:rPr lang="en-US" sz="2800" dirty="0" smtClean="0">
                <a:latin typeface="+mn-lt"/>
                <a:cs typeface="Arial" panose="020B0604020202020204" pitchFamily="34" charset="0"/>
              </a:rPr>
              <a:t>Anticipated R/W impacts, not only for construction but for utility relocation</a:t>
            </a:r>
          </a:p>
          <a:p>
            <a:r>
              <a:rPr lang="en-US" sz="2800" dirty="0" smtClean="0">
                <a:latin typeface="+mn-lt"/>
                <a:cs typeface="Arial" panose="020B0604020202020204" pitchFamily="34" charset="0"/>
              </a:rPr>
              <a:t>Utility impacts and associated time for design and relocation</a:t>
            </a:r>
          </a:p>
          <a:p>
            <a:r>
              <a:rPr lang="en-US" sz="2800" dirty="0" smtClean="0">
                <a:latin typeface="+mn-lt"/>
                <a:cs typeface="Arial" panose="020B0604020202020204" pitchFamily="34" charset="0"/>
              </a:rPr>
              <a:t>Constructability issues</a:t>
            </a:r>
          </a:p>
          <a:p>
            <a:r>
              <a:rPr lang="en-US" sz="2800" dirty="0" smtClean="0">
                <a:latin typeface="+mn-lt"/>
                <a:cs typeface="Arial" panose="020B0604020202020204" pitchFamily="34" charset="0"/>
              </a:rPr>
              <a:t>Liquidated damages</a:t>
            </a:r>
          </a:p>
          <a:p>
            <a:r>
              <a:rPr lang="en-US" sz="2800" dirty="0" smtClean="0">
                <a:latin typeface="+mn-lt"/>
                <a:cs typeface="Arial" panose="020B0604020202020204" pitchFamily="34" charset="0"/>
              </a:rPr>
              <a:t>Costs associated with contract administration</a:t>
            </a:r>
          </a:p>
          <a:p>
            <a:r>
              <a:rPr lang="en-US" sz="2800" dirty="0" smtClean="0">
                <a:latin typeface="+mn-lt"/>
                <a:cs typeface="Arial" panose="020B0604020202020204" pitchFamily="34" charset="0"/>
              </a:rPr>
              <a:t>Timeline for solicitation and securing private engineering firms for design and contract admin/CEI work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24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836612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Let,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Concurrence, Award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90738D-3424-4E68-97E6-0CE41D337D80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114800"/>
          </a:xfrm>
        </p:spPr>
        <p:txBody>
          <a:bodyPr/>
          <a:lstStyle/>
          <a:p>
            <a:pPr marL="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LET = Bid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Opening, not Advertisement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Steps to get to Let: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Follow NCGS 136, not 143 – you got money from DOT!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Advertise a minimum of 3 weeks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 NCDOT prequalified contractor list, not Municipal list, not resume based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Receive sealed bids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Public opening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Must accept lowest responsive and responsible bid</a:t>
            </a: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04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836612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Concurrence,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Award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90738D-3424-4E68-97E6-0CE41D337D80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114800"/>
          </a:xfrm>
        </p:spPr>
        <p:txBody>
          <a:bodyPr/>
          <a:lstStyle/>
          <a:p>
            <a:pPr marL="0" lvl="1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Items needed for Concurrence</a:t>
            </a:r>
          </a:p>
          <a:p>
            <a:pPr marL="342900" lvl="1" indent="-34290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Letter from Town requesting Concurrence</a:t>
            </a:r>
          </a:p>
          <a:p>
            <a:pPr marL="342900" lvl="1" indent="-34290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Bid Tabs</a:t>
            </a:r>
          </a:p>
          <a:p>
            <a:pPr marL="342900" lvl="1" indent="-34290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 forms filled out by bidders</a:t>
            </a:r>
          </a:p>
          <a:p>
            <a:pPr marL="342900" lvl="1" indent="-34290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Letters of Intent from Subs listed to meet goals</a:t>
            </a:r>
          </a:p>
          <a:p>
            <a:pPr marL="342900" lvl="1" indent="-34290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Resolution from Council OR proof of delegation to Manager, etc.</a:t>
            </a: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Division Concurrence limit is $2.5 million</a:t>
            </a: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Anything above will need to go to Raleigh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66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lcox with NCDOT_PowerPoint_Template_Option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873</Words>
  <Application>Microsoft Office PowerPoint</Application>
  <PresentationFormat>On-screen Show (4:3)</PresentationFormat>
  <Paragraphs>158</Paragraphs>
  <Slides>18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Wilcox with NCDOT_PowerPoint_Template_Option3</vt:lpstr>
      <vt:lpstr>Office Theme</vt:lpstr>
      <vt:lpstr>PowerPoint Presentation</vt:lpstr>
      <vt:lpstr>  </vt:lpstr>
      <vt:lpstr>  </vt:lpstr>
      <vt:lpstr>  </vt:lpstr>
      <vt:lpstr>Things we want to see </vt:lpstr>
      <vt:lpstr>Tips to think about  </vt:lpstr>
      <vt:lpstr>Tips to think about (continued)  </vt:lpstr>
      <vt:lpstr>Let, Concurrence, Award  </vt:lpstr>
      <vt:lpstr>Let, Concurrence, Award  </vt:lpstr>
      <vt:lpstr>Let, Concurrence, Award  </vt:lpstr>
      <vt:lpstr>Construction Oversight  </vt:lpstr>
      <vt:lpstr>Construction Oversight  </vt:lpstr>
      <vt:lpstr>CEI Construction Inspection &amp; Oversight  </vt:lpstr>
      <vt:lpstr>CEI Construction Inspection &amp; Oversight  </vt:lpstr>
      <vt:lpstr>CEI Construction Inspection &amp; Oversight  </vt:lpstr>
      <vt:lpstr>What makes a good project?  </vt:lpstr>
      <vt:lpstr>What makes a good project?  </vt:lpstr>
      <vt:lpstr>What makes a good project?  </vt:lpstr>
    </vt:vector>
  </TitlesOfParts>
  <Company>N.C. Dept. of Transportation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Bid Package Preparation  and Troubleshooting</dc:title>
  <dc:creator>Lewis, Ed F</dc:creator>
  <cp:lastModifiedBy>Smart, Lindsay</cp:lastModifiedBy>
  <cp:revision>34</cp:revision>
  <dcterms:created xsi:type="dcterms:W3CDTF">2015-09-17T18:28:29Z</dcterms:created>
  <dcterms:modified xsi:type="dcterms:W3CDTF">2016-08-19T18:22:51Z</dcterms:modified>
</cp:coreProperties>
</file>