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8"/>
  </p:notesMasterIdLst>
  <p:handoutMasterIdLst>
    <p:handoutMasterId r:id="rId19"/>
  </p:handoutMasterIdLst>
  <p:sldIdLst>
    <p:sldId id="644" r:id="rId3"/>
    <p:sldId id="659" r:id="rId4"/>
    <p:sldId id="660" r:id="rId5"/>
    <p:sldId id="661" r:id="rId6"/>
    <p:sldId id="662" r:id="rId7"/>
    <p:sldId id="663" r:id="rId8"/>
    <p:sldId id="664" r:id="rId9"/>
    <p:sldId id="584" r:id="rId10"/>
    <p:sldId id="585" r:id="rId11"/>
    <p:sldId id="586" r:id="rId12"/>
    <p:sldId id="587" r:id="rId13"/>
    <p:sldId id="588" r:id="rId14"/>
    <p:sldId id="589" r:id="rId15"/>
    <p:sldId id="590" r:id="rId16"/>
    <p:sldId id="591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J. Lamb, PE" initials="EJ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5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74183-71F1-427C-A49C-A28ED6B8E65E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3DB5F-B257-4FB5-8A06-AD9C20B3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5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AD4D1-C216-4CFF-87AE-1EA84D03A8D0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9E96-CCD0-4CA8-AA38-6406118E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9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2326" indent="-281664" defTabSz="9138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6655" indent="-225331" defTabSz="9138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7317" indent="-225331" defTabSz="9138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7979" indent="-225331" defTabSz="9138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8641" indent="-225331" defTabSz="91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9303" indent="-225331" defTabSz="91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9965" indent="-225331" defTabSz="91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0627" indent="-225331" defTabSz="9138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96DFC1-8E10-47CD-A047-11DD77C67B52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F9E96-CCD0-4CA8-AA38-6406118E13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4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F9E96-CCD0-4CA8-AA38-6406118E13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759D8-D7FC-4DDB-ABB2-B2E7339D34E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Amendments required further reductions in allowable tailpipe emissions, more stringent control measures in nonattainment areas, and provided a stronger link transportation and air quality planning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CMAQ program was established to help realign the focus of transportation planning toward a more inclusive, environmentally-sensitive, and multimodal approach to addressing transportation problems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CMAQ has been included with each highway bill reauthorization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Since its inception, CMAQ has provided more than $13 billion in funding for more than 16,000 projects across the country 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SAFETEA-LU funded CMAQ at approximately $1.7 billion per year which was a 27% increase over the TEA-21 authorization (BUT THIS HAS BEEN IMPACTED RECENTLY BY THE FEDERAL FUNDING RESCISSIONS)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49BCB-3A18-4F2C-9340-523D5EA1F92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CMAQ projects generally fall into one of three broad categories: </a:t>
            </a:r>
          </a:p>
          <a:p>
            <a:pPr lvl="1">
              <a:buFontTx/>
              <a:buChar char="•"/>
            </a:pPr>
            <a:r>
              <a:rPr lang="en-US" altLang="en-US"/>
              <a:t>Projects that reduce the number of vehicle trips and/or vehicle miles traveled (VMT) </a:t>
            </a:r>
          </a:p>
          <a:p>
            <a:pPr lvl="1">
              <a:buFontTx/>
              <a:buChar char="•"/>
            </a:pPr>
            <a:r>
              <a:rPr lang="en-US" altLang="en-US"/>
              <a:t>Projects that reduce emissions by improving traffic congestion </a:t>
            </a:r>
          </a:p>
          <a:p>
            <a:pPr lvl="1">
              <a:buFontTx/>
              <a:buChar char="•"/>
            </a:pPr>
            <a:r>
              <a:rPr lang="en-US" altLang="en-US"/>
              <a:t>Projects that reduce emissions through improved vehicle and fuel technologies </a:t>
            </a:r>
          </a:p>
          <a:p>
            <a:pPr lvl="1">
              <a:buFontTx/>
              <a:buChar char="•"/>
            </a:pPr>
            <a:endParaRPr lang="en-US" altLang="en-US"/>
          </a:p>
          <a:p>
            <a:pPr lvl="1"/>
            <a:r>
              <a:rPr lang="en-US" altLang="en-US"/>
              <a:t>FUNDING SUMMARY ON NEXT SLIDE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7FF08-614A-4B2A-9D70-8A08E0EFCB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48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7FF08-614A-4B2A-9D70-8A08E0EFCB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37FF08-614A-4B2A-9D70-8A08E0EFCB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23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F9E96-CCD0-4CA8-AA38-6406118E13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F9E96-CCD0-4CA8-AA38-6406118E13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6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F9E96-CCD0-4CA8-AA38-6406118E13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8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8" b="68000"/>
          <a:stretch/>
        </p:blipFill>
        <p:spPr>
          <a:xfrm>
            <a:off x="2209800" y="221526"/>
            <a:ext cx="5029200" cy="182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9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5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8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554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35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81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4565" b="69814"/>
          <a:stretch/>
        </p:blipFill>
        <p:spPr>
          <a:xfrm>
            <a:off x="7496908" y="6324600"/>
            <a:ext cx="1723292" cy="533400"/>
          </a:xfrm>
          <a:prstGeom prst="rect">
            <a:avLst/>
          </a:prstGeom>
          <a:noFill/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39999">
                <a:schemeClr val="bg2"/>
              </a:gs>
              <a:gs pos="70000">
                <a:schemeClr val="accent1">
                  <a:alpha val="22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4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79386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2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4565" b="69814"/>
          <a:stretch/>
        </p:blipFill>
        <p:spPr>
          <a:xfrm>
            <a:off x="7496908" y="6324600"/>
            <a:ext cx="1723292" cy="533400"/>
          </a:xfrm>
          <a:prstGeom prst="rect">
            <a:avLst/>
          </a:prstGeom>
          <a:noFill/>
          <a:effectLst/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3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4565" b="69814"/>
          <a:stretch/>
        </p:blipFill>
        <p:spPr>
          <a:xfrm>
            <a:off x="7496908" y="6324600"/>
            <a:ext cx="1723292" cy="533400"/>
          </a:xfrm>
          <a:prstGeom prst="rect">
            <a:avLst/>
          </a:prstGeom>
          <a:noFill/>
          <a:effectLst/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2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25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4565" b="69814"/>
          <a:stretch/>
        </p:blipFill>
        <p:spPr>
          <a:xfrm>
            <a:off x="7496908" y="6324600"/>
            <a:ext cx="1723292" cy="533400"/>
          </a:xfrm>
          <a:prstGeom prst="rect">
            <a:avLst/>
          </a:prstGeom>
          <a:noFill/>
          <a:effectLst/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4565" b="69814"/>
          <a:stretch/>
        </p:blipFill>
        <p:spPr>
          <a:xfrm>
            <a:off x="7496908" y="6324600"/>
            <a:ext cx="1723292" cy="533400"/>
          </a:xfrm>
          <a:prstGeom prst="rect">
            <a:avLst/>
          </a:prstGeom>
          <a:noFill/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4565" b="69814"/>
          <a:stretch/>
        </p:blipFill>
        <p:spPr>
          <a:xfrm>
            <a:off x="7496908" y="6324600"/>
            <a:ext cx="1723292" cy="533400"/>
          </a:xfrm>
          <a:prstGeom prst="rect">
            <a:avLst/>
          </a:prstGeom>
          <a:noFill/>
          <a:effectLst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273050"/>
            <a:ext cx="7772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4565" b="69814"/>
          <a:stretch/>
        </p:blipFill>
        <p:spPr>
          <a:xfrm>
            <a:off x="7496908" y="6324600"/>
            <a:ext cx="1723292" cy="533400"/>
          </a:xfrm>
          <a:prstGeom prst="rect">
            <a:avLst/>
          </a:prstGeom>
          <a:noFill/>
          <a:effectLst/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-4565" b="69814"/>
          <a:stretch/>
        </p:blipFill>
        <p:spPr>
          <a:xfrm>
            <a:off x="7496908" y="6324600"/>
            <a:ext cx="1723292" cy="533400"/>
          </a:xfrm>
          <a:prstGeom prst="rect">
            <a:avLst/>
          </a:prstGeom>
          <a:noFill/>
          <a:effectLst/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9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0000">
              <a:schemeClr val="bg2">
                <a:shade val="30000"/>
                <a:satMod val="2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70560"/>
            <a:ext cx="8534400" cy="747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534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7" name="Picture 7" descr="powerpoint-bgback-ncboar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8" descr="nc_campo_newfinal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41910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4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municipalities/funding/Pages/default.aspx" TargetMode="External"/><Relationship Id="rId2" Type="http://schemas.openxmlformats.org/officeDocument/2006/relationships/hyperlink" Target="http://www.fhwa.dot.gov/federal-aidessentia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nect.ncdot.gov/municipalities/Funding/Pages/LPM%20Handbook.asp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533400" y="670560"/>
            <a:ext cx="8534400" cy="3215640"/>
          </a:xfrm>
        </p:spPr>
        <p:txBody>
          <a:bodyPr>
            <a:noAutofit/>
          </a:bodyPr>
          <a:lstStyle/>
          <a:p>
            <a:r>
              <a:rPr lang="en-US" altLang="en-US" sz="6000" dirty="0" smtClean="0"/>
              <a:t>Federal Highway Administration: </a:t>
            </a:r>
            <a:br>
              <a:rPr lang="en-US" altLang="en-US" sz="6000" dirty="0" smtClean="0"/>
            </a:br>
            <a:r>
              <a:rPr lang="en-US" altLang="en-US" sz="6000" dirty="0" smtClean="0"/>
              <a:t>Considerations in Project Delivery</a:t>
            </a:r>
          </a:p>
        </p:txBody>
      </p:sp>
    </p:spTree>
    <p:extLst>
      <p:ext uri="{BB962C8B-B14F-4D97-AF65-F5344CB8AC3E}">
        <p14:creationId xmlns:p14="http://schemas.microsoft.com/office/powerpoint/2010/main" val="21669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When Does NEPA Apply?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FHWA, basically when a project is proposed for Federal-aid Highway Funding</a:t>
            </a:r>
          </a:p>
          <a:p>
            <a:r>
              <a:rPr lang="en-US" dirty="0" smtClean="0"/>
              <a:t>Action-highway or transit project proposed for FHWA funding, but…</a:t>
            </a:r>
          </a:p>
          <a:p>
            <a:r>
              <a:rPr lang="en-US" dirty="0" smtClean="0"/>
              <a:t>…actions must also include activities such as multiple use permits or changes in access control that may or may not involve commitment of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What must be considered?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and “built” environments</a:t>
            </a:r>
          </a:p>
          <a:p>
            <a:r>
              <a:rPr lang="en-US" dirty="0" smtClean="0"/>
              <a:t>Agencies must take a “hard look” at consequences of actions and keep public informed</a:t>
            </a:r>
          </a:p>
          <a:p>
            <a:r>
              <a:rPr lang="en-US" dirty="0" smtClean="0"/>
              <a:t>NEPA goal:  </a:t>
            </a:r>
            <a:r>
              <a:rPr lang="en-US" smtClean="0"/>
              <a:t>prevent uniformed </a:t>
            </a:r>
            <a:r>
              <a:rPr lang="en-US" dirty="0" smtClean="0"/>
              <a:t>decisions versus unwise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What are Classes of Actions?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Categorical Exclusion (CE)</a:t>
            </a:r>
            <a:r>
              <a:rPr lang="en-US" dirty="0" smtClean="0"/>
              <a:t>-actions which do not individually or cumulatively have a significant effect on the human environment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Environmental Impact Statement (EIS)</a:t>
            </a:r>
            <a:r>
              <a:rPr lang="en-US" dirty="0" smtClean="0"/>
              <a:t>-detailed written statement on major Federal actions significantly affecting the human environment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Environmental Assessment (EA)</a:t>
            </a:r>
            <a:r>
              <a:rPr lang="en-US" dirty="0" smtClean="0"/>
              <a:t>-significance of environmental impact is not clearly established; to determine the appropriate environmental document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5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What will be needed to receive the Federal Funds?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Completed/approved environmental document (PCE/CE/EA/EIS</a:t>
            </a:r>
            <a:r>
              <a:rPr lang="en-US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Additional NEPA Resources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0238B0"/>
                </a:solidFill>
              </a:rPr>
              <a:t>Federal Aid Essentials for Local Public Agencies</a:t>
            </a:r>
          </a:p>
          <a:p>
            <a:r>
              <a:rPr lang="en-US" u="sng" dirty="0" smtClean="0">
                <a:solidFill>
                  <a:srgbClr val="0238B0"/>
                </a:solidFill>
                <a:hlinkClick r:id="rId2"/>
              </a:rPr>
              <a:t>http</a:t>
            </a:r>
            <a:r>
              <a:rPr lang="en-US" u="sng" dirty="0">
                <a:solidFill>
                  <a:srgbClr val="0238B0"/>
                </a:solidFill>
                <a:hlinkClick r:id="rId2"/>
              </a:rPr>
              <a:t>://www.fhwa.dot.gov/federal-aidessentials/</a:t>
            </a:r>
            <a:endParaRPr lang="en-US" dirty="0">
              <a:solidFill>
                <a:srgbClr val="0238B0"/>
              </a:solidFill>
            </a:endParaRPr>
          </a:p>
          <a:p>
            <a:r>
              <a:rPr lang="en-US" dirty="0" smtClean="0">
                <a:solidFill>
                  <a:srgbClr val="0238B0"/>
                </a:solidFill>
              </a:rPr>
              <a:t>NCDOT Local Projects Administration</a:t>
            </a:r>
            <a:endParaRPr lang="en-US" dirty="0">
              <a:solidFill>
                <a:srgbClr val="0238B0"/>
              </a:solidFill>
            </a:endParaRPr>
          </a:p>
          <a:p>
            <a:pPr lvl="1"/>
            <a:r>
              <a:rPr lang="en-US" u="sng" dirty="0" smtClean="0">
                <a:solidFill>
                  <a:srgbClr val="0238B0"/>
                </a:solidFill>
                <a:hlinkClick r:id="rId3"/>
              </a:rPr>
              <a:t>https</a:t>
            </a:r>
            <a:r>
              <a:rPr lang="en-US" u="sng" dirty="0">
                <a:solidFill>
                  <a:srgbClr val="0238B0"/>
                </a:solidFill>
                <a:hlinkClick r:id="rId3"/>
              </a:rPr>
              <a:t>://connect.ncdot.gov/municipalities/funding/Pages/default.aspx</a:t>
            </a:r>
            <a:endParaRPr lang="en-US" dirty="0">
              <a:solidFill>
                <a:srgbClr val="0238B0"/>
              </a:solidFill>
            </a:endParaRPr>
          </a:p>
          <a:p>
            <a:r>
              <a:rPr lang="en-US" dirty="0" smtClean="0">
                <a:solidFill>
                  <a:srgbClr val="0238B0"/>
                </a:solidFill>
              </a:rPr>
              <a:t>Local Programs Management (LPM) Handbook Updates</a:t>
            </a:r>
          </a:p>
          <a:p>
            <a:pPr lvl="1"/>
            <a:r>
              <a:rPr lang="en-US" dirty="0">
                <a:solidFill>
                  <a:srgbClr val="0238B0"/>
                </a:solidFill>
              </a:rPr>
              <a:t> </a:t>
            </a:r>
            <a:r>
              <a:rPr lang="en-US" u="sng" dirty="0" smtClean="0">
                <a:solidFill>
                  <a:srgbClr val="0238B0"/>
                </a:solidFill>
                <a:hlinkClick r:id="rId4"/>
              </a:rPr>
              <a:t>https</a:t>
            </a:r>
            <a:r>
              <a:rPr lang="en-US" u="sng" dirty="0">
                <a:solidFill>
                  <a:srgbClr val="0238B0"/>
                </a:solidFill>
                <a:hlinkClick r:id="rId4"/>
              </a:rPr>
              <a:t>://connect.ncdot.gov/municipalities/Funding/Pages/LPM%20Handbook.aspx</a:t>
            </a:r>
            <a:endParaRPr lang="en-US" sz="2000" dirty="0">
              <a:solidFill>
                <a:srgbClr val="0238B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8013" y="0"/>
            <a:ext cx="8534400" cy="987425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chemeClr val="bg1"/>
                </a:solidFill>
              </a:rPr>
              <a:t>				</a:t>
            </a:r>
            <a:r>
              <a:rPr lang="en-US" altLang="en-US" sz="3200" b="1" dirty="0" smtClean="0"/>
              <a:t> CMAQ/NEPA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4800" b="1" dirty="0" smtClean="0"/>
              <a:t>Questions????</a:t>
            </a:r>
          </a:p>
          <a:p>
            <a:pPr algn="ctr"/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2400" b="1" i="1" dirty="0" smtClean="0"/>
              <a:t>Eddie </a:t>
            </a:r>
            <a:r>
              <a:rPr lang="en-US" altLang="en-US" sz="2400" b="1" i="1" dirty="0" err="1" smtClean="0"/>
              <a:t>Dancausse</a:t>
            </a:r>
            <a:endParaRPr lang="en-US" altLang="en-US" sz="2400" b="1" i="1" dirty="0" smtClean="0"/>
          </a:p>
          <a:p>
            <a:pPr marL="0" indent="0" algn="ctr">
              <a:buNone/>
            </a:pPr>
            <a:r>
              <a:rPr lang="en-US" altLang="en-US" sz="2400" i="1" dirty="0" smtClean="0"/>
              <a:t>FHWA AQ Specialist</a:t>
            </a:r>
          </a:p>
          <a:p>
            <a:pPr marL="0" indent="0" algn="ctr">
              <a:buNone/>
            </a:pPr>
            <a:r>
              <a:rPr lang="en-US" altLang="en-US" sz="2400" i="1" dirty="0" smtClean="0"/>
              <a:t>919-747-7026</a:t>
            </a:r>
          </a:p>
          <a:p>
            <a:pPr marL="0" indent="0" algn="ctr">
              <a:buNone/>
            </a:pPr>
            <a:r>
              <a:rPr lang="en-US" altLang="en-US" sz="2400" i="1" dirty="0" smtClean="0"/>
              <a:t>edward.dancausse@dot.gov</a:t>
            </a:r>
          </a:p>
        </p:txBody>
      </p:sp>
    </p:spTree>
    <p:extLst>
      <p:ext uri="{BB962C8B-B14F-4D97-AF65-F5344CB8AC3E}">
        <p14:creationId xmlns:p14="http://schemas.microsoft.com/office/powerpoint/2010/main" val="24217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0560"/>
            <a:ext cx="8534400" cy="4511040"/>
          </a:xfrm>
        </p:spPr>
        <p:txBody>
          <a:bodyPr>
            <a:noAutofit/>
          </a:bodyPr>
          <a:lstStyle/>
          <a:p>
            <a:r>
              <a:rPr lang="en-US" altLang="en-US" sz="4800" dirty="0" smtClean="0"/>
              <a:t>CMAQ/NEPA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09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Congestion Mitigation &amp; Air Quality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 (CMAQ)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828800"/>
            <a:ext cx="6781800" cy="4343400"/>
          </a:xfrm>
        </p:spPr>
        <p:txBody>
          <a:bodyPr>
            <a:normAutofit lnSpcReduction="10000"/>
          </a:bodyPr>
          <a:lstStyle/>
          <a:p>
            <a:r>
              <a:rPr lang="en-US" altLang="en-US" sz="2000" b="0" dirty="0" smtClean="0"/>
              <a:t>Federal </a:t>
            </a:r>
            <a:r>
              <a:rPr lang="en-US" altLang="en-US" sz="2000" b="0" dirty="0"/>
              <a:t>program that provides funding for projects or programs in air quality concern areas to help achieve &amp; maintain air quality standards </a:t>
            </a:r>
          </a:p>
          <a:p>
            <a:endParaRPr lang="en-US" altLang="en-US" sz="2000" b="0" dirty="0"/>
          </a:p>
          <a:p>
            <a:r>
              <a:rPr lang="en-US" altLang="en-US" sz="2000" b="0" dirty="0"/>
              <a:t>Jointly administered by FHWA &amp; FTA, in conjunction with </a:t>
            </a:r>
            <a:r>
              <a:rPr lang="en-US" altLang="en-US" sz="2000" b="0" dirty="0" smtClean="0"/>
              <a:t>EPA</a:t>
            </a:r>
          </a:p>
          <a:p>
            <a:endParaRPr lang="en-US" altLang="en-US" sz="2000" dirty="0"/>
          </a:p>
          <a:p>
            <a:r>
              <a:rPr lang="en-US" altLang="en-US" sz="2000" dirty="0" smtClean="0"/>
              <a:t>Funding </a:t>
            </a:r>
            <a:r>
              <a:rPr lang="en-US" altLang="en-US" sz="2000" dirty="0"/>
              <a:t>available for areas that are non-attainment or maintenance</a:t>
            </a:r>
          </a:p>
          <a:p>
            <a:endParaRPr lang="en-US" altLang="en-US" sz="2000" dirty="0"/>
          </a:p>
          <a:p>
            <a:r>
              <a:rPr lang="en-US" altLang="en-US" sz="2000" dirty="0"/>
              <a:t>Eligible projects / programs include those with air quality benefit that are likely to contribute to the attainment of the standards </a:t>
            </a:r>
          </a:p>
          <a:p>
            <a:endParaRPr lang="en-US" altLang="en-US" sz="2000" b="0" dirty="0" smtClean="0"/>
          </a:p>
          <a:p>
            <a:endParaRPr lang="en-US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7771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Eligible CMAQ Projects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6858000" cy="4343400"/>
          </a:xfrm>
        </p:spPr>
        <p:txBody>
          <a:bodyPr/>
          <a:lstStyle/>
          <a:p>
            <a:r>
              <a:rPr lang="en-US" altLang="en-US" sz="2000" b="0" dirty="0"/>
              <a:t>Congestion Reduction &amp; Traffic Flow Improvements</a:t>
            </a:r>
          </a:p>
          <a:p>
            <a:r>
              <a:rPr lang="en-US" altLang="en-US" sz="2000" b="0" dirty="0"/>
              <a:t>Transit &amp; Public Transportation Improvements</a:t>
            </a:r>
          </a:p>
          <a:p>
            <a:r>
              <a:rPr lang="en-US" altLang="en-US" sz="2000" b="0" dirty="0"/>
              <a:t>Bicycle &amp; Pedestrian Facilities/Programs</a:t>
            </a:r>
          </a:p>
          <a:p>
            <a:r>
              <a:rPr lang="en-US" altLang="en-US" sz="2000" b="0" dirty="0"/>
              <a:t>Transportation Control Measures (TCMs)</a:t>
            </a:r>
          </a:p>
          <a:p>
            <a:r>
              <a:rPr lang="en-US" altLang="en-US" sz="2000" b="0" dirty="0"/>
              <a:t>Travel Demand Management</a:t>
            </a:r>
          </a:p>
          <a:p>
            <a:r>
              <a:rPr lang="en-US" altLang="en-US" sz="2000" b="0" dirty="0"/>
              <a:t>Public Education &amp; Outreach</a:t>
            </a:r>
          </a:p>
          <a:p>
            <a:r>
              <a:rPr lang="en-US" altLang="en-US" sz="2000" b="0" dirty="0"/>
              <a:t>Idle Reduction</a:t>
            </a:r>
          </a:p>
          <a:p>
            <a:r>
              <a:rPr lang="en-US" altLang="en-US" sz="2000" b="0" dirty="0"/>
              <a:t>Alternative Fuels &amp; Vehicles</a:t>
            </a:r>
          </a:p>
          <a:p>
            <a:r>
              <a:rPr lang="en-US" altLang="en-US" sz="2000" b="0" dirty="0"/>
              <a:t>Carpooling &amp; Vanpooling</a:t>
            </a:r>
          </a:p>
          <a:p>
            <a:r>
              <a:rPr lang="en-US" altLang="en-US" sz="2000" b="0" dirty="0"/>
              <a:t>Diesel Engine Retrofits &amp; Other Advanced Truck Technologies</a:t>
            </a:r>
          </a:p>
          <a:p>
            <a:r>
              <a:rPr lang="en-US" altLang="en-US" sz="2000" b="0" dirty="0"/>
              <a:t>Value/Congestion Pricing</a:t>
            </a:r>
            <a:endParaRPr lang="en-US" altLang="en-US" sz="800" b="0" dirty="0"/>
          </a:p>
          <a:p>
            <a:pPr>
              <a:buFontTx/>
              <a:buNone/>
            </a:pPr>
            <a:endParaRPr lang="en-US" altLang="en-US" sz="2000" b="0" dirty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755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038599"/>
          </a:xfrm>
        </p:spPr>
        <p:txBody>
          <a:bodyPr/>
          <a:lstStyle/>
          <a:p>
            <a:r>
              <a:rPr lang="en-US" b="1" dirty="0" smtClean="0"/>
              <a:t>Project Submittal Process</a:t>
            </a:r>
          </a:p>
          <a:p>
            <a:pPr lvl="1"/>
            <a:r>
              <a:rPr lang="en-US" dirty="0" smtClean="0"/>
              <a:t>Initial Discussion with Applicants to Pre-screen Projects</a:t>
            </a:r>
          </a:p>
          <a:p>
            <a:pPr lvl="1"/>
            <a:r>
              <a:rPr lang="en-US" dirty="0" smtClean="0"/>
              <a:t>CMAQ Application </a:t>
            </a:r>
          </a:p>
          <a:p>
            <a:pPr lvl="1"/>
            <a:r>
              <a:rPr lang="en-US" dirty="0" smtClean="0"/>
              <a:t>Submitter review</a:t>
            </a:r>
          </a:p>
          <a:p>
            <a:pPr lvl="1"/>
            <a:r>
              <a:rPr lang="en-US" dirty="0" smtClean="0"/>
              <a:t>MPO/RPO Endorsement and Approval</a:t>
            </a:r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162800" cy="4038600"/>
          </a:xfrm>
        </p:spPr>
        <p:txBody>
          <a:bodyPr/>
          <a:lstStyle/>
          <a:p>
            <a:r>
              <a:rPr lang="en-US" b="1" dirty="0" smtClean="0"/>
              <a:t>Interagency </a:t>
            </a:r>
            <a:r>
              <a:rPr lang="en-US" b="1" dirty="0"/>
              <a:t>Review</a:t>
            </a:r>
          </a:p>
          <a:p>
            <a:pPr lvl="1"/>
            <a:r>
              <a:rPr lang="en-US" dirty="0"/>
              <a:t>FHWA, </a:t>
            </a:r>
            <a:r>
              <a:rPr lang="en-US" dirty="0" smtClean="0"/>
              <a:t>NC Division of AQ (NCDAQ), Environmental Protection Agency (EPA) </a:t>
            </a:r>
            <a:r>
              <a:rPr lang="en-US" dirty="0"/>
              <a:t>and </a:t>
            </a:r>
            <a:r>
              <a:rPr lang="en-US" dirty="0" smtClean="0"/>
              <a:t>Federal Transit Administration (FTA) </a:t>
            </a:r>
            <a:r>
              <a:rPr lang="en-US" dirty="0"/>
              <a:t>review applications for eligibility and provide review comments to </a:t>
            </a:r>
            <a:r>
              <a:rPr lang="en-US" dirty="0" smtClean="0"/>
              <a:t>NCDOT</a:t>
            </a:r>
          </a:p>
          <a:p>
            <a:pPr lvl="1"/>
            <a:r>
              <a:rPr lang="en-US" dirty="0" smtClean="0"/>
              <a:t>Projects are not approved until comments/questions are addressed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38400" y="6324600"/>
            <a:ext cx="1066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2DC969-06F9-48EB-915F-189DD926F6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FHWA CMAQ Project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962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CMAQ Application with Emissions Benefits</a:t>
            </a:r>
          </a:p>
          <a:p>
            <a:r>
              <a:rPr lang="en-US" dirty="0" smtClean="0"/>
              <a:t>Metropolitan Transportation Plan (MTP)/Transportation Improvement Program (TIP)/State TIP</a:t>
            </a:r>
          </a:p>
          <a:p>
            <a:r>
              <a:rPr lang="en-US" dirty="0" smtClean="0"/>
              <a:t>Right of Way Authorization</a:t>
            </a:r>
          </a:p>
          <a:p>
            <a:r>
              <a:rPr lang="en-US" dirty="0" smtClean="0"/>
              <a:t>Environmental Document</a:t>
            </a:r>
          </a:p>
          <a:p>
            <a:r>
              <a:rPr lang="en-US" dirty="0" smtClean="0"/>
              <a:t>Federal Share</a:t>
            </a:r>
          </a:p>
          <a:p>
            <a:r>
              <a:rPr lang="en-US" dirty="0" smtClean="0"/>
              <a:t>Project Completion 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438400" y="6324600"/>
            <a:ext cx="1066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2DC969-06F9-48EB-915F-189DD926F6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0560"/>
            <a:ext cx="8534400" cy="4511040"/>
          </a:xfrm>
        </p:spPr>
        <p:txBody>
          <a:bodyPr>
            <a:noAutofit/>
          </a:bodyPr>
          <a:lstStyle/>
          <a:p>
            <a:r>
              <a:rPr lang="en-US" altLang="en-US" sz="4800" dirty="0" smtClean="0"/>
              <a:t>National Environmental Policy Act (NEPA)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9232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NEPA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NEPA of </a:t>
            </a:r>
            <a:r>
              <a:rPr lang="en-US" dirty="0" smtClean="0">
                <a:solidFill>
                  <a:srgbClr val="FFFF00"/>
                </a:solidFill>
              </a:rPr>
              <a:t>1969</a:t>
            </a:r>
            <a:r>
              <a:rPr lang="en-US" dirty="0" smtClean="0"/>
              <a:t> (signed January 1, 1970)</a:t>
            </a:r>
          </a:p>
          <a:p>
            <a:r>
              <a:rPr lang="en-US" dirty="0" smtClean="0"/>
              <a:t>Established Nat’l environmental </a:t>
            </a:r>
            <a:r>
              <a:rPr lang="en-US" dirty="0" smtClean="0">
                <a:solidFill>
                  <a:srgbClr val="FFFF00"/>
                </a:solidFill>
              </a:rPr>
              <a:t>policy</a:t>
            </a:r>
            <a:r>
              <a:rPr lang="en-US" dirty="0" smtClean="0"/>
              <a:t> &amp; goals</a:t>
            </a:r>
          </a:p>
          <a:p>
            <a:r>
              <a:rPr lang="en-US" dirty="0" smtClean="0"/>
              <a:t>Required agency </a:t>
            </a:r>
            <a:r>
              <a:rPr lang="en-US" dirty="0" smtClean="0">
                <a:solidFill>
                  <a:srgbClr val="FFFF00"/>
                </a:solidFill>
              </a:rPr>
              <a:t>disclosure</a:t>
            </a:r>
            <a:r>
              <a:rPr lang="en-US" dirty="0" smtClean="0"/>
              <a:t> of impacts of proposed actions and possible mitigation</a:t>
            </a:r>
          </a:p>
          <a:p>
            <a:r>
              <a:rPr lang="en-US" dirty="0" smtClean="0"/>
              <a:t>Created basis for </a:t>
            </a:r>
            <a:r>
              <a:rPr lang="en-US" dirty="0" smtClean="0">
                <a:solidFill>
                  <a:srgbClr val="FFFF00"/>
                </a:solidFill>
              </a:rPr>
              <a:t>environmental impact statements (EIS) </a:t>
            </a:r>
            <a:r>
              <a:rPr lang="en-US" dirty="0" smtClean="0"/>
              <a:t>for major Federal actions</a:t>
            </a:r>
          </a:p>
          <a:p>
            <a:r>
              <a:rPr lang="en-US" dirty="0" smtClean="0"/>
              <a:t>Created </a:t>
            </a:r>
            <a:r>
              <a:rPr lang="en-US" dirty="0" smtClean="0">
                <a:solidFill>
                  <a:srgbClr val="FFFF00"/>
                </a:solidFill>
              </a:rPr>
              <a:t>Council on Environmental Quality</a:t>
            </a:r>
            <a:r>
              <a:rPr lang="en-US" dirty="0" smtClean="0"/>
              <a:t> (CEQ)-monitors Federal actions, provides overall guidance, tracks trends and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9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4">
      <a:dk1>
        <a:srgbClr val="000099"/>
      </a:dk1>
      <a:lt1>
        <a:srgbClr val="FFFFFF"/>
      </a:lt1>
      <a:dk2>
        <a:srgbClr val="FFFFFF"/>
      </a:dk2>
      <a:lt2>
        <a:srgbClr val="808080"/>
      </a:lt2>
      <a:accent1>
        <a:srgbClr val="339933"/>
      </a:accent1>
      <a:accent2>
        <a:srgbClr val="333399"/>
      </a:accent2>
      <a:accent3>
        <a:srgbClr val="FFFFFF"/>
      </a:accent3>
      <a:accent4>
        <a:srgbClr val="000082"/>
      </a:accent4>
      <a:accent5>
        <a:srgbClr val="ADCAAD"/>
      </a:accent5>
      <a:accent6>
        <a:srgbClr val="2D2D8A"/>
      </a:accent6>
      <a:hlink>
        <a:srgbClr val="000099"/>
      </a:hlink>
      <a:folHlink>
        <a:srgbClr val="000099"/>
      </a:folHlink>
    </a:clrScheme>
    <a:fontScheme name="Custom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99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82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99"/>
        </a:dk1>
        <a:lt1>
          <a:srgbClr val="FFFFFF"/>
        </a:lt1>
        <a:dk2>
          <a:srgbClr val="FFFFFF"/>
        </a:dk2>
        <a:lt2>
          <a:srgbClr val="808080"/>
        </a:lt2>
        <a:accent1>
          <a:srgbClr val="339933"/>
        </a:accent1>
        <a:accent2>
          <a:srgbClr val="333399"/>
        </a:accent2>
        <a:accent3>
          <a:srgbClr val="FFFFFF"/>
        </a:accent3>
        <a:accent4>
          <a:srgbClr val="000082"/>
        </a:accent4>
        <a:accent5>
          <a:srgbClr val="ADCAAD"/>
        </a:accent5>
        <a:accent6>
          <a:srgbClr val="2D2D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8285</TotalTime>
  <Words>680</Words>
  <Application>Microsoft Office PowerPoint</Application>
  <PresentationFormat>On-screen Show (4:3)</PresentationFormat>
  <Paragraphs>103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Federal Highway Administration:  Considerations in Project Delivery</vt:lpstr>
      <vt:lpstr>CMAQ/NEPA</vt:lpstr>
      <vt:lpstr>Congestion Mitigation &amp; Air Quality Program (CMAQ)</vt:lpstr>
      <vt:lpstr>Eligible CMAQ Projects</vt:lpstr>
      <vt:lpstr>CMAQ</vt:lpstr>
      <vt:lpstr>CMAQ</vt:lpstr>
      <vt:lpstr>FHWA CMAQ Project Authorization</vt:lpstr>
      <vt:lpstr>National Environmental Policy Act (NEPA)</vt:lpstr>
      <vt:lpstr>NEPA</vt:lpstr>
      <vt:lpstr>When Does NEPA Apply?</vt:lpstr>
      <vt:lpstr>What must be considered?</vt:lpstr>
      <vt:lpstr>What are Classes of Actions?</vt:lpstr>
      <vt:lpstr>What will be needed to receive the Federal Funds?</vt:lpstr>
      <vt:lpstr>Additional NEPA Resources</vt:lpstr>
      <vt:lpstr>     CMAQ/NEPA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Powell, Shelby</dc:creator>
  <cp:lastModifiedBy>Smart, Lindsay</cp:lastModifiedBy>
  <cp:revision>138</cp:revision>
  <cp:lastPrinted>2016-03-15T19:58:13Z</cp:lastPrinted>
  <dcterms:created xsi:type="dcterms:W3CDTF">2014-11-06T14:02:36Z</dcterms:created>
  <dcterms:modified xsi:type="dcterms:W3CDTF">2016-09-01T12:30:37Z</dcterms:modified>
</cp:coreProperties>
</file>