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4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82" autoAdjust="0"/>
  </p:normalViewPr>
  <p:slideViewPr>
    <p:cSldViewPr snapToGrid="0">
      <p:cViewPr>
        <p:scale>
          <a:sx n="120" d="100"/>
          <a:sy n="120" d="100"/>
        </p:scale>
        <p:origin x="-39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8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August 31,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cdot.gov/projects/planning/Planning%20Document%20Library/STIP%20Amendment%20and%20Modification%20Guidelines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nect.ncdot.gov/projects/planning/STIPDocuments1/LIVE_STIP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2897" y="2086252"/>
            <a:ext cx="6001712" cy="239151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TIP Process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Presenter:	Rick Lakata, P.E.      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		Sr. Program Engr. (STIP Central Region)</a:t>
            </a:r>
            <a:b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		NCDOT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Planning and Program Development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DCHC MPO Training Workshop - Locally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Managed Federal Projects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August 31, 2016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32" y="1228728"/>
            <a:ext cx="8052047" cy="34320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latin typeface="+mj-lt"/>
              </a:rPr>
              <a:t>What is a </a:t>
            </a:r>
            <a:r>
              <a:rPr lang="en-US" sz="2400" dirty="0" smtClean="0">
                <a:latin typeface="+mj-lt"/>
              </a:rPr>
              <a:t>STIP?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Stand-alone vs. Group </a:t>
            </a:r>
            <a:r>
              <a:rPr lang="en-US" sz="2400" dirty="0" smtClean="0">
                <a:latin typeface="+mj-lt"/>
              </a:rPr>
              <a:t>STIP projects</a:t>
            </a:r>
            <a:endParaRPr lang="en-US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Revising the STIP</a:t>
            </a:r>
          </a:p>
          <a:p>
            <a:r>
              <a:rPr lang="en-US" sz="2400" dirty="0">
                <a:latin typeface="+mj-lt"/>
              </a:rPr>
              <a:t>O</a:t>
            </a:r>
            <a:r>
              <a:rPr lang="en-US" sz="2400" dirty="0" smtClean="0">
                <a:latin typeface="+mj-lt"/>
              </a:rPr>
              <a:t>nline STIP  (latest BOT* - approved program)</a:t>
            </a:r>
          </a:p>
          <a:p>
            <a:pPr marL="0" indent="0">
              <a:buNone/>
            </a:pPr>
            <a:r>
              <a:rPr lang="en-US" sz="1900" dirty="0" smtClean="0">
                <a:latin typeface="+mj-lt"/>
              </a:rPr>
              <a:t>   *</a:t>
            </a:r>
            <a:r>
              <a:rPr lang="en-US" sz="1900" i="1" dirty="0" smtClean="0">
                <a:latin typeface="+mj-lt"/>
              </a:rPr>
              <a:t>BOT = NCDOT Board of Transportation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i="1" dirty="0" smtClean="0">
                <a:latin typeface="+mj-lt"/>
              </a:rPr>
              <a:t>Not covered by this presentation: </a:t>
            </a:r>
          </a:p>
          <a:p>
            <a:pPr marL="0" indent="0">
              <a:buNone/>
            </a:pPr>
            <a:r>
              <a:rPr lang="en-US" sz="2000" i="1" dirty="0" smtClean="0">
                <a:latin typeface="+mj-lt"/>
              </a:rPr>
              <a:t>In depth description of the 2-year STIP development cycle  (“STIP Update”)</a:t>
            </a:r>
            <a:endParaRPr lang="en-US" sz="2000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98428"/>
            <a:ext cx="7886700" cy="602908"/>
          </a:xfrm>
        </p:spPr>
        <p:txBody>
          <a:bodyPr/>
          <a:lstStyle/>
          <a:p>
            <a:r>
              <a:rPr lang="en-US" dirty="0"/>
              <a:t>STIP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4187" y="1518082"/>
            <a:ext cx="8842160" cy="48008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The </a:t>
            </a:r>
            <a:r>
              <a:rPr lang="en-US" i="1" dirty="0">
                <a:latin typeface="+mj-lt"/>
              </a:rPr>
              <a:t>STIP is </a:t>
            </a:r>
            <a:r>
              <a:rPr lang="en-US" i="1" dirty="0" smtClean="0">
                <a:latin typeface="+mj-lt"/>
              </a:rPr>
              <a:t>a </a:t>
            </a:r>
            <a:r>
              <a:rPr lang="en-US" b="1" i="1" u="sng" dirty="0" smtClean="0">
                <a:latin typeface="+mj-lt"/>
              </a:rPr>
              <a:t>four year (minimum)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fiscally constrained capital </a:t>
            </a:r>
            <a:r>
              <a:rPr lang="en-US" i="1" dirty="0">
                <a:latin typeface="+mj-lt"/>
              </a:rPr>
              <a:t>improvement program that includes the MPO </a:t>
            </a:r>
            <a:r>
              <a:rPr lang="en-US" i="1" dirty="0" smtClean="0">
                <a:latin typeface="+mj-lt"/>
              </a:rPr>
              <a:t>TIPs</a:t>
            </a:r>
            <a:r>
              <a:rPr lang="en-US" i="1" dirty="0">
                <a:latin typeface="+mj-lt"/>
              </a:rPr>
              <a:t>, and contains all phases of </a:t>
            </a:r>
            <a:r>
              <a:rPr lang="en-US" i="1" dirty="0" smtClean="0">
                <a:latin typeface="+mj-lt"/>
              </a:rPr>
              <a:t>transp. </a:t>
            </a:r>
            <a:r>
              <a:rPr lang="en-US" i="1" dirty="0">
                <a:latin typeface="+mj-lt"/>
              </a:rPr>
              <a:t>projects to be built during the four-year period</a:t>
            </a:r>
            <a:r>
              <a:rPr lang="en-US" i="1" dirty="0" smtClean="0">
                <a:latin typeface="+mj-lt"/>
              </a:rPr>
              <a:t>. In NC, </a:t>
            </a:r>
            <a:r>
              <a:rPr lang="en-US" b="1" i="1" u="sng" dirty="0" smtClean="0">
                <a:latin typeface="+mj-lt"/>
              </a:rPr>
              <a:t>NCDOT maintains a Five year STIP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plus a follow-up Five year development </a:t>
            </a:r>
            <a:r>
              <a:rPr lang="en-US" i="1" dirty="0">
                <a:latin typeface="+mj-lt"/>
              </a:rPr>
              <a:t>p</a:t>
            </a:r>
            <a:r>
              <a:rPr lang="en-US" i="1" dirty="0" smtClean="0">
                <a:latin typeface="+mj-lt"/>
              </a:rPr>
              <a:t>rogram</a:t>
            </a:r>
            <a:endParaRPr lang="en-US" i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i="1" dirty="0">
                <a:latin typeface="+mj-lt"/>
              </a:rPr>
              <a:t>Projects </a:t>
            </a:r>
            <a:r>
              <a:rPr lang="en-US" b="1" i="1" u="sng" dirty="0">
                <a:latin typeface="+mj-lt"/>
              </a:rPr>
              <a:t>must be consistent with</a:t>
            </a:r>
            <a:r>
              <a:rPr lang="en-US" b="1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the S</a:t>
            </a:r>
            <a:r>
              <a:rPr lang="en-US" i="1" dirty="0" smtClean="0">
                <a:latin typeface="+mj-lt"/>
              </a:rPr>
              <a:t>tate long range transp. plan </a:t>
            </a:r>
            <a:r>
              <a:rPr lang="en-US" i="1" dirty="0">
                <a:latin typeface="+mj-lt"/>
              </a:rPr>
              <a:t>and </a:t>
            </a:r>
            <a:r>
              <a:rPr lang="en-US" i="1" dirty="0" smtClean="0">
                <a:latin typeface="+mj-lt"/>
              </a:rPr>
              <a:t>the Metropolitan Transportation Plans (MTPs). </a:t>
            </a:r>
            <a:r>
              <a:rPr lang="en-US" i="1" dirty="0">
                <a:latin typeface="+mj-lt"/>
              </a:rPr>
              <a:t>In non-attainment areas </a:t>
            </a:r>
            <a:r>
              <a:rPr lang="en-US" i="1" dirty="0" smtClean="0">
                <a:latin typeface="+mj-lt"/>
              </a:rPr>
              <a:t>projects </a:t>
            </a:r>
            <a:r>
              <a:rPr lang="en-US" i="1" dirty="0">
                <a:latin typeface="+mj-lt"/>
              </a:rPr>
              <a:t>must conform to the State Implementation </a:t>
            </a:r>
            <a:r>
              <a:rPr lang="en-US" i="1" dirty="0" smtClean="0">
                <a:latin typeface="+mj-lt"/>
              </a:rPr>
              <a:t>Plan (SIP)</a:t>
            </a:r>
          </a:p>
          <a:p>
            <a:pPr>
              <a:spcAft>
                <a:spcPts val="600"/>
              </a:spcAft>
            </a:pPr>
            <a:r>
              <a:rPr lang="en-US" b="1" i="1" u="sng" dirty="0" smtClean="0">
                <a:latin typeface="+mj-lt"/>
              </a:rPr>
              <a:t>Federal funds that are shown in the STIP have NOT yet been obligated  (un-committed)</a:t>
            </a:r>
            <a:endParaRPr lang="en-US" i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Federal basis  - Title 23, U.S. Code      </a:t>
            </a:r>
            <a:r>
              <a:rPr lang="en-US" b="1" i="1" u="sng" dirty="0" smtClean="0">
                <a:latin typeface="+mj-lt"/>
              </a:rPr>
              <a:t>23 CFR </a:t>
            </a:r>
            <a:r>
              <a:rPr lang="en-US" b="1" i="1" u="sng" dirty="0">
                <a:latin typeface="+mj-lt"/>
              </a:rPr>
              <a:t>450.216</a:t>
            </a:r>
            <a:r>
              <a:rPr lang="en-US" i="1" dirty="0">
                <a:latin typeface="+mj-lt"/>
              </a:rPr>
              <a:t/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“Development and content of </a:t>
            </a:r>
            <a:r>
              <a:rPr lang="en-US" i="1" dirty="0" smtClean="0">
                <a:latin typeface="+mj-lt"/>
              </a:rPr>
              <a:t>Statewide </a:t>
            </a:r>
            <a:r>
              <a:rPr lang="en-US" i="1" dirty="0">
                <a:latin typeface="+mj-lt"/>
              </a:rPr>
              <a:t>T</a:t>
            </a:r>
            <a:r>
              <a:rPr lang="en-US" i="1" dirty="0" smtClean="0">
                <a:latin typeface="+mj-lt"/>
              </a:rPr>
              <a:t>ransportation </a:t>
            </a:r>
            <a:r>
              <a:rPr lang="en-US" i="1" dirty="0">
                <a:latin typeface="+mj-lt"/>
              </a:rPr>
              <a:t>I</a:t>
            </a:r>
            <a:r>
              <a:rPr lang="en-US" i="1" dirty="0" smtClean="0">
                <a:latin typeface="+mj-lt"/>
              </a:rPr>
              <a:t>mprovement </a:t>
            </a:r>
            <a:r>
              <a:rPr lang="en-US" i="1" dirty="0">
                <a:latin typeface="+mj-lt"/>
              </a:rPr>
              <a:t>P</a:t>
            </a:r>
            <a:r>
              <a:rPr lang="en-US" i="1" dirty="0" smtClean="0">
                <a:latin typeface="+mj-lt"/>
              </a:rPr>
              <a:t>rogram </a:t>
            </a:r>
            <a:r>
              <a:rPr lang="en-US" i="1" dirty="0">
                <a:latin typeface="+mj-lt"/>
              </a:rPr>
              <a:t>(STIP</a:t>
            </a:r>
            <a:r>
              <a:rPr lang="en-US" i="1" dirty="0" smtClean="0">
                <a:latin typeface="+mj-lt"/>
              </a:rPr>
              <a:t>).”</a:t>
            </a:r>
            <a:endParaRPr lang="en-US" i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i="1" dirty="0">
                <a:latin typeface="+mj-lt"/>
              </a:rPr>
              <a:t>State basis </a:t>
            </a:r>
            <a:r>
              <a:rPr lang="en-US" i="1" dirty="0" smtClean="0">
                <a:latin typeface="+mj-lt"/>
              </a:rPr>
              <a:t>- </a:t>
            </a:r>
            <a:r>
              <a:rPr lang="en-US" i="1" dirty="0">
                <a:latin typeface="+mj-lt"/>
              </a:rPr>
              <a:t>NCGS 143B-350 – Powers of the </a:t>
            </a:r>
            <a:r>
              <a:rPr lang="en-US" b="1" i="1" u="sng" dirty="0">
                <a:latin typeface="+mj-lt"/>
              </a:rPr>
              <a:t>Board of </a:t>
            </a:r>
            <a:r>
              <a:rPr lang="en-US" b="1" i="1" u="sng" dirty="0" smtClean="0">
                <a:latin typeface="+mj-lt"/>
              </a:rPr>
              <a:t>Transportation</a:t>
            </a:r>
            <a:r>
              <a:rPr lang="en-US" i="1" dirty="0">
                <a:latin typeface="+mj-lt"/>
              </a:rPr>
              <a:t/>
            </a:r>
            <a:br>
              <a:rPr lang="en-US" i="1" dirty="0">
                <a:latin typeface="+mj-lt"/>
              </a:rPr>
            </a:br>
            <a:r>
              <a:rPr lang="en-US" i="1" dirty="0">
                <a:latin typeface="+mj-lt"/>
              </a:rPr>
              <a:t>“(4) To approve a schedule of all major transportation improvement projects and their anticipated cost. This schedule is designated the Transportation Improvement Program....”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04187" y="701336"/>
            <a:ext cx="8311163" cy="50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+mj-lt"/>
              </a:rPr>
              <a:t>What is a State Transportation Improvement Program (STIP)?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06" y="98427"/>
            <a:ext cx="8080344" cy="611787"/>
          </a:xfrm>
        </p:spPr>
        <p:txBody>
          <a:bodyPr/>
          <a:lstStyle/>
          <a:p>
            <a:r>
              <a:rPr lang="en-US" dirty="0"/>
              <a:t>STIP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807868"/>
            <a:ext cx="8655727" cy="55307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600" dirty="0">
                <a:latin typeface="+mj-lt"/>
              </a:rPr>
              <a:t>Stand-alone vs. </a:t>
            </a:r>
            <a:r>
              <a:rPr lang="en-US" sz="2600" dirty="0" smtClean="0">
                <a:latin typeface="+mj-lt"/>
              </a:rPr>
              <a:t>“Group” STIP projects</a:t>
            </a:r>
          </a:p>
          <a:p>
            <a:pPr marL="0" lvl="0" indent="0">
              <a:buNone/>
            </a:pPr>
            <a:endParaRPr lang="en-US" sz="1900" dirty="0" smtClean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i="1" dirty="0" smtClean="0">
                <a:latin typeface="+mj-lt"/>
                <a:cs typeface="Helvetica" panose="020B0604020202020204" pitchFamily="34" charset="0"/>
              </a:rPr>
              <a:t>Stand-alone STIP project: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C00000"/>
                </a:solidFill>
                <a:latin typeface="+mj-lt"/>
                <a:cs typeface="Helvetica" panose="020B0604020202020204" pitchFamily="34" charset="0"/>
              </a:rPr>
              <a:t>Example: 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C-4928</a:t>
            </a:r>
            <a:r>
              <a:rPr lang="en-US" i="1" dirty="0" smtClean="0">
                <a:latin typeface="+mj-lt"/>
                <a:cs typeface="Helvetica" panose="020B0604020202020204" pitchFamily="34" charset="0"/>
              </a:rPr>
              <a:t>  SR 1317 (Morreene Rd.) in Durham, NC; Bike Lanes, sidewalks</a:t>
            </a:r>
            <a:endParaRPr lang="en-US" i="1" dirty="0">
              <a:latin typeface="+mj-lt"/>
              <a:cs typeface="Helvetica" panose="020B0604020202020204" pitchFamily="34" charset="0"/>
            </a:endParaRPr>
          </a:p>
          <a:p>
            <a:pPr marL="0" lvl="0" indent="0">
              <a:buNone/>
            </a:pPr>
            <a:endParaRPr lang="en-US" sz="1900" i="1" dirty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i="1" dirty="0" smtClean="0">
                <a:latin typeface="+mj-lt"/>
                <a:cs typeface="Helvetica" panose="020B0604020202020204" pitchFamily="34" charset="0"/>
              </a:rPr>
              <a:t>Group STIP Project:</a:t>
            </a:r>
            <a:endParaRPr lang="en-US" sz="2200" i="1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rgbClr val="C00000"/>
                </a:solidFill>
                <a:latin typeface="+mj-lt"/>
                <a:cs typeface="Helvetica" panose="020B0604020202020204" pitchFamily="34" charset="0"/>
              </a:rPr>
              <a:t>Example:  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U-4726</a:t>
            </a:r>
            <a:r>
              <a:rPr lang="en-US" i="1" dirty="0" smtClean="0">
                <a:latin typeface="+mj-lt"/>
                <a:cs typeface="Helvetica" panose="020B0604020202020204" pitchFamily="34" charset="0"/>
              </a:rPr>
              <a:t>  DCHC MPO Bike/Ped and TAP eligible projects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+mj-lt"/>
                <a:cs typeface="Helvetica" panose="020B0604020202020204" pitchFamily="34" charset="0"/>
              </a:rPr>
              <a:t>Each Group project has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only a </a:t>
            </a:r>
            <a:r>
              <a:rPr lang="en-US" b="1" i="1" u="sng" dirty="0">
                <a:latin typeface="+mj-lt"/>
                <a:cs typeface="Helvetica" panose="020B0604020202020204" pitchFamily="34" charset="0"/>
              </a:rPr>
              <a:t>“general” description</a:t>
            </a:r>
            <a:r>
              <a:rPr lang="en-US" b="1" i="1" dirty="0">
                <a:latin typeface="+mj-lt"/>
                <a:cs typeface="Helvetica" panose="020B0604020202020204" pitchFamily="34" charset="0"/>
              </a:rPr>
              <a:t>   </a:t>
            </a:r>
            <a:r>
              <a:rPr lang="en-US" i="1" dirty="0">
                <a:latin typeface="+mj-lt"/>
                <a:cs typeface="Helvetica" panose="020B0604020202020204" pitchFamily="34" charset="0"/>
              </a:rPr>
              <a:t>(e.g., a specific “Type” of work</a:t>
            </a:r>
            <a:r>
              <a:rPr lang="en-US" i="1" dirty="0" smtClean="0">
                <a:latin typeface="+mj-lt"/>
                <a:cs typeface="Helvetica" panose="020B0604020202020204" pitchFamily="34" charset="0"/>
              </a:rPr>
              <a:t>)</a:t>
            </a:r>
            <a:endParaRPr lang="en-US" i="1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+mj-lt"/>
                <a:cs typeface="Helvetica" panose="020B0604020202020204" pitchFamily="34" charset="0"/>
              </a:rPr>
              <a:t>Like “Stand-alone” projects, they ARE shown in the TIP/STIP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+mj-lt"/>
                <a:cs typeface="Helvetica" panose="020B0604020202020204" pitchFamily="34" charset="0"/>
              </a:rPr>
              <a:t>Enables at least one or more phases of work (e.g., R/W, Construction)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+mj-lt"/>
                <a:cs typeface="Helvetica" panose="020B0604020202020204" pitchFamily="34" charset="0"/>
              </a:rPr>
              <a:t>Utilizes one or more sources of funds over multiple </a:t>
            </a:r>
            <a:r>
              <a:rPr lang="en-US" i="1" dirty="0" smtClean="0">
                <a:latin typeface="+mj-lt"/>
                <a:cs typeface="Helvetica" panose="020B0604020202020204" pitchFamily="34" charset="0"/>
              </a:rPr>
              <a:t>years (e.g., STBGDA  and  TAPDA)</a:t>
            </a:r>
            <a:endParaRPr lang="en-US" i="1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u="sng" dirty="0">
                <a:latin typeface="+mj-lt"/>
                <a:cs typeface="Helvetica" panose="020B0604020202020204" pitchFamily="34" charset="0"/>
              </a:rPr>
              <a:t>Reduces TIP/STIP Revisions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(less Board of Transp. (BOT) approval actions required)</a:t>
            </a:r>
            <a:endParaRPr lang="en-US" b="1" i="1" u="sng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u="sng" dirty="0">
                <a:latin typeface="+mj-lt"/>
                <a:cs typeface="Helvetica" panose="020B0604020202020204" pitchFamily="34" charset="0"/>
              </a:rPr>
              <a:t>Group “Sub-projects”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are </a:t>
            </a:r>
            <a:r>
              <a:rPr lang="en-US" b="1" i="1" u="sng" dirty="0">
                <a:latin typeface="+mj-lt"/>
                <a:cs typeface="Helvetica" panose="020B0604020202020204" pitchFamily="34" charset="0"/>
              </a:rPr>
              <a:t>NOT shown in </a:t>
            </a:r>
            <a:r>
              <a:rPr lang="en-US" b="1" i="1" u="sng" dirty="0" smtClean="0">
                <a:latin typeface="+mj-lt"/>
                <a:cs typeface="Helvetica" panose="020B0604020202020204" pitchFamily="34" charset="0"/>
              </a:rPr>
              <a:t>STIP (instead, MPO maintains information)</a:t>
            </a:r>
            <a:endParaRPr lang="en-US" b="1" i="1" u="sng" dirty="0">
              <a:latin typeface="+mj-lt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+mj-lt"/>
                <a:cs typeface="Helvetica" panose="020B0604020202020204" pitchFamily="34" charset="0"/>
              </a:rPr>
              <a:t>Actual work most often occurs at the “Sub-project”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+mj-lt"/>
                <a:cs typeface="Helvetica" panose="020B0604020202020204" pitchFamily="34" charset="0"/>
              </a:rPr>
              <a:t>A Group can be used as a placeholder for fractional amounts of anticipated Fed. funds </a:t>
            </a:r>
            <a:r>
              <a:rPr lang="en-US" i="1" dirty="0" smtClean="0">
                <a:latin typeface="+mj-lt"/>
                <a:cs typeface="Helvetica" panose="020B0604020202020204" pitchFamily="34" charset="0"/>
              </a:rPr>
              <a:t>apportionments</a:t>
            </a:r>
            <a:endParaRPr lang="en-US" i="1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8"/>
            <a:ext cx="7886700" cy="727872"/>
          </a:xfrm>
        </p:spPr>
        <p:txBody>
          <a:bodyPr/>
          <a:lstStyle/>
          <a:p>
            <a:r>
              <a:rPr lang="en-US" dirty="0"/>
              <a:t>STIP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1" y="826300"/>
            <a:ext cx="8744504" cy="54221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+mj-lt"/>
              </a:rPr>
              <a:t>Revising the STIP</a:t>
            </a:r>
          </a:p>
          <a:p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+mj-lt"/>
              </a:rPr>
              <a:t>STIP Amendment and Modification Guidelines</a:t>
            </a:r>
          </a:p>
          <a:p>
            <a:pPr marL="182880" indent="0">
              <a:spcAft>
                <a:spcPts val="600"/>
              </a:spcAft>
              <a:buNone/>
            </a:pPr>
            <a:r>
              <a:rPr lang="en-US" sz="1600" i="1" dirty="0">
                <a:latin typeface="+mj-lt"/>
                <a:hlinkClick r:id="rId2"/>
              </a:rPr>
              <a:t>https://</a:t>
            </a:r>
            <a:r>
              <a:rPr lang="en-US" sz="1600" i="1" dirty="0" smtClean="0">
                <a:latin typeface="+mj-lt"/>
                <a:hlinkClick r:id="rId2"/>
              </a:rPr>
              <a:t>connect.ncdot.gov/projects/planning/Planning%20Document%20Library/STIP%20Amendment%20and%20Modification%20Guidelines.pdf</a:t>
            </a:r>
            <a:endParaRPr lang="en-US" sz="1600" i="1" dirty="0" smtClean="0">
              <a:latin typeface="+mj-lt"/>
            </a:endParaRPr>
          </a:p>
          <a:p>
            <a:pPr marL="182880" indent="0">
              <a:spcAft>
                <a:spcPts val="600"/>
              </a:spcAft>
              <a:buNone/>
            </a:pPr>
            <a:r>
              <a:rPr lang="en-US" i="1" dirty="0" smtClean="0">
                <a:latin typeface="+mj-lt"/>
              </a:rPr>
              <a:t>NOTE:  NCDOT refers to the first 4 years of the STIP as the “</a:t>
            </a:r>
            <a:r>
              <a:rPr lang="en-US" b="1" i="1" u="sng" dirty="0" smtClean="0">
                <a:latin typeface="+mj-lt"/>
              </a:rPr>
              <a:t>Federal 4-year window</a:t>
            </a:r>
            <a:r>
              <a:rPr lang="en-US" b="1" i="1" dirty="0" smtClean="0">
                <a:latin typeface="+mj-lt"/>
              </a:rPr>
              <a:t>”</a:t>
            </a:r>
            <a:endParaRPr lang="en-US" i="1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i="1" dirty="0" smtClean="0">
                <a:latin typeface="+mj-lt"/>
              </a:rPr>
              <a:t>Examples of </a:t>
            </a:r>
            <a:r>
              <a:rPr lang="en-US" sz="2000" b="1" i="1" u="sng" dirty="0" smtClean="0">
                <a:latin typeface="+mj-lt"/>
              </a:rPr>
              <a:t>Revision “Types</a:t>
            </a:r>
            <a:r>
              <a:rPr lang="en-US" sz="2000" b="1" i="1" dirty="0" smtClean="0">
                <a:latin typeface="+mj-lt"/>
              </a:rPr>
              <a:t>” </a:t>
            </a:r>
            <a:r>
              <a:rPr lang="en-US" sz="2000" i="1" dirty="0" smtClean="0">
                <a:latin typeface="+mj-lt"/>
              </a:rPr>
              <a:t>for FFY16-19 “Federal 4 year window” :</a:t>
            </a:r>
          </a:p>
          <a:p>
            <a:pPr marL="18288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600" i="1" dirty="0" smtClean="0">
                <a:latin typeface="+mj-lt"/>
              </a:rPr>
              <a:t>To a Group project, add the R/W phase to the STIP in FFY18		</a:t>
            </a:r>
            <a:r>
              <a:rPr lang="en-US" sz="1600" b="1" i="1" u="sng" dirty="0" smtClean="0">
                <a:latin typeface="+mj-lt"/>
              </a:rPr>
              <a:t>(Fed. Amendment)</a:t>
            </a:r>
          </a:p>
          <a:p>
            <a:pPr marL="18288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600" i="1" dirty="0" smtClean="0">
                <a:latin typeface="+mj-lt"/>
              </a:rPr>
              <a:t>Delete a Stand-alone project (that begins in FFY 21) from the 5-year dev. program    </a:t>
            </a:r>
            <a:r>
              <a:rPr lang="en-US" sz="1600" b="1" i="1" u="sng" dirty="0" smtClean="0">
                <a:latin typeface="+mj-lt"/>
              </a:rPr>
              <a:t>(Modification)</a:t>
            </a:r>
          </a:p>
          <a:p>
            <a:pPr marL="18288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600" i="1" dirty="0" smtClean="0">
                <a:latin typeface="+mj-lt"/>
              </a:rPr>
              <a:t>Change source of funds in FFY17 for the CON phase for a Stand-alone project   </a:t>
            </a:r>
            <a:r>
              <a:rPr lang="en-US" sz="1600" b="1" i="1" u="sng" dirty="0" smtClean="0">
                <a:latin typeface="+mj-lt"/>
              </a:rPr>
              <a:t>(prob. Modif.)</a:t>
            </a:r>
            <a:endParaRPr lang="en-US" sz="1600" b="1" i="1" u="sng" dirty="0">
              <a:latin typeface="+mj-lt"/>
            </a:endParaRPr>
          </a:p>
          <a:p>
            <a:pPr marL="18288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600" i="1" dirty="0" smtClean="0">
                <a:latin typeface="+mj-lt"/>
              </a:rPr>
              <a:t>A project beginning in FFY19 requires an add’l $3.5 m. in FFY19   </a:t>
            </a:r>
            <a:r>
              <a:rPr lang="en-US" sz="1600" b="1" i="1" u="sng" dirty="0" smtClean="0">
                <a:latin typeface="+mj-lt"/>
              </a:rPr>
              <a:t>(depends on current total cost)</a:t>
            </a:r>
            <a:endParaRPr lang="en-US" b="1" i="1" u="sng" dirty="0">
              <a:latin typeface="+mj-lt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i="1" dirty="0" smtClean="0">
                <a:latin typeface="+mj-lt"/>
              </a:rPr>
              <a:t>Time required to process a STIP Revision, including achieving BOT approval</a:t>
            </a:r>
          </a:p>
          <a:p>
            <a:pPr marL="182880" indent="0">
              <a:spcAft>
                <a:spcPts val="600"/>
              </a:spcAft>
              <a:buNone/>
            </a:pPr>
            <a:r>
              <a:rPr lang="en-US" sz="1600" b="1" i="1" u="sng" dirty="0" smtClean="0">
                <a:latin typeface="+mj-lt"/>
              </a:rPr>
              <a:t>If MPO approval is needed</a:t>
            </a:r>
            <a:r>
              <a:rPr lang="en-US" sz="1600" i="1" dirty="0" smtClean="0">
                <a:latin typeface="+mj-lt"/>
              </a:rPr>
              <a:t>, the process can often take </a:t>
            </a:r>
            <a:r>
              <a:rPr lang="en-US" sz="1600" b="1" i="1" u="sng" dirty="0" smtClean="0">
                <a:latin typeface="+mj-lt"/>
              </a:rPr>
              <a:t>4 to 6 months to complete</a:t>
            </a:r>
            <a:r>
              <a:rPr lang="en-US" sz="1600" b="1" i="1" dirty="0" smtClean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(or longer)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8"/>
            <a:ext cx="7886700" cy="835710"/>
          </a:xfrm>
        </p:spPr>
        <p:txBody>
          <a:bodyPr/>
          <a:lstStyle/>
          <a:p>
            <a:r>
              <a:rPr lang="en-US" dirty="0"/>
              <a:t>STIP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1100832"/>
            <a:ext cx="8593585" cy="51475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Online STIP  (latest BOT-approved program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Web site: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hlinkClick r:id="rId2"/>
              </a:rPr>
              <a:t>https</a:t>
            </a:r>
            <a:r>
              <a:rPr lang="en-US" dirty="0">
                <a:latin typeface="+mj-lt"/>
                <a:hlinkClick r:id="rId2"/>
              </a:rPr>
              <a:t>://</a:t>
            </a:r>
            <a:r>
              <a:rPr lang="en-US" dirty="0" smtClean="0">
                <a:latin typeface="+mj-lt"/>
                <a:hlinkClick r:id="rId2"/>
              </a:rPr>
              <a:t>connect.ncdot.gov/projects/planning/STIPDocuments1/LIVE_STIP.pdf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Like any normal PDF document, it is searchable using  “ctrl-F”   (FIND)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8" y="3296540"/>
            <a:ext cx="5860248" cy="24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452</Words>
  <Application>Microsoft Office PowerPoint</Application>
  <PresentationFormat>On-screen Show (4:3)</PresentationFormat>
  <Paragraphs>65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2_Office Theme</vt:lpstr>
      <vt:lpstr>STIP Process   Presenter: Rick Lakata, P.E.         Sr. Program Engr. (STIP Central Region)    NCDOT Planning and Program Development   DCHC MPO Training Workshop - Locally Managed Federal Projects  August 31, 2016</vt:lpstr>
      <vt:lpstr>STIP Process</vt:lpstr>
      <vt:lpstr>STIP Process</vt:lpstr>
      <vt:lpstr>STIP Process</vt:lpstr>
      <vt:lpstr>STIP Process</vt:lpstr>
      <vt:lpstr>STIP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Smart, Lindsay</cp:lastModifiedBy>
  <cp:revision>55</cp:revision>
  <cp:lastPrinted>2015-09-11T17:34:15Z</cp:lastPrinted>
  <dcterms:created xsi:type="dcterms:W3CDTF">2015-07-07T20:02:11Z</dcterms:created>
  <dcterms:modified xsi:type="dcterms:W3CDTF">2016-08-19T21:13:14Z</dcterms:modified>
</cp:coreProperties>
</file>