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73" r:id="rId2"/>
    <p:sldId id="278" r:id="rId3"/>
    <p:sldId id="277" r:id="rId4"/>
    <p:sldId id="279" r:id="rId5"/>
    <p:sldId id="280" r:id="rId6"/>
    <p:sldId id="281" r:id="rId7"/>
    <p:sldId id="288" r:id="rId8"/>
    <p:sldId id="285" r:id="rId9"/>
    <p:sldId id="286" r:id="rId10"/>
    <p:sldId id="287" r:id="rId11"/>
    <p:sldId id="290" r:id="rId12"/>
    <p:sldId id="291" r:id="rId13"/>
    <p:sldId id="292"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D191E33-52E1-459E-B135-0B3706DA1590}">
          <p14:sldIdLst>
            <p14:sldId id="273"/>
            <p14:sldId id="278"/>
            <p14:sldId id="277"/>
            <p14:sldId id="279"/>
            <p14:sldId id="280"/>
            <p14:sldId id="281"/>
            <p14:sldId id="288"/>
            <p14:sldId id="285"/>
            <p14:sldId id="286"/>
            <p14:sldId id="287"/>
            <p14:sldId id="290"/>
            <p14:sldId id="291"/>
            <p14:sldId id="292"/>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016" autoAdjust="0"/>
    <p:restoredTop sz="78496" autoAdjust="0"/>
  </p:normalViewPr>
  <p:slideViewPr>
    <p:cSldViewPr snapToGrid="0">
      <p:cViewPr>
        <p:scale>
          <a:sx n="77" d="100"/>
          <a:sy n="77" d="100"/>
        </p:scale>
        <p:origin x="-66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5"/>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725"/>
          </a:xfrm>
          <a:prstGeom prst="rect">
            <a:avLst/>
          </a:prstGeom>
        </p:spPr>
        <p:txBody>
          <a:bodyPr vert="horz" lIns="91435" tIns="45717" rIns="91435" bIns="45717" rtlCol="0"/>
          <a:lstStyle>
            <a:lvl1pPr algn="r">
              <a:defRPr sz="1200"/>
            </a:lvl1pPr>
          </a:lstStyle>
          <a:p>
            <a:fld id="{0BB663C3-96FF-4158-A8E4-2FD82CFF27DC}" type="datetimeFigureOut">
              <a:rPr lang="en-US" smtClean="0"/>
              <a:t>8/26/2016</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5" tIns="45717" rIns="91435" bIns="45717" rtlCol="0" anchor="b"/>
          <a:lstStyle>
            <a:lvl1pPr algn="r">
              <a:defRPr sz="1200"/>
            </a:lvl1pPr>
          </a:lstStyle>
          <a:p>
            <a:fld id="{CDF72D66-C9F5-4959-9CEF-FAA77D343FEC}" type="slidenum">
              <a:rPr lang="en-US" smtClean="0"/>
              <a:t>‹#›</a:t>
            </a:fld>
            <a:endParaRPr lang="en-US"/>
          </a:p>
        </p:txBody>
      </p:sp>
    </p:spTree>
    <p:extLst>
      <p:ext uri="{BB962C8B-B14F-4D97-AF65-F5344CB8AC3E}">
        <p14:creationId xmlns:p14="http://schemas.microsoft.com/office/powerpoint/2010/main" val="349388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FECA775F-D5E7-4880-9C3D-4BAA53658FBA}" type="datetimeFigureOut">
              <a:rPr lang="en-US" smtClean="0"/>
              <a:t>8/26/2016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46CB5EB7-73DE-499F-AE8C-2329282B2BF3}" type="slidenum">
              <a:rPr lang="en-US" smtClean="0"/>
              <a:t>‹#›</a:t>
            </a:fld>
            <a:endParaRPr lang="en-US"/>
          </a:p>
        </p:txBody>
      </p:sp>
    </p:spTree>
    <p:extLst>
      <p:ext uri="{BB962C8B-B14F-4D97-AF65-F5344CB8AC3E}">
        <p14:creationId xmlns:p14="http://schemas.microsoft.com/office/powerpoint/2010/main" val="178808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1</a:t>
            </a:fld>
            <a:endParaRPr lang="en-US"/>
          </a:p>
        </p:txBody>
      </p:sp>
    </p:spTree>
    <p:extLst>
      <p:ext uri="{BB962C8B-B14F-4D97-AF65-F5344CB8AC3E}">
        <p14:creationId xmlns:p14="http://schemas.microsoft.com/office/powerpoint/2010/main" val="1822279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10</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11</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B5EB7-73DE-499F-AE8C-2329282B2BF3}" type="slidenum">
              <a:rPr lang="en-US" smtClean="0"/>
              <a:t>12</a:t>
            </a:fld>
            <a:endParaRPr lang="en-US"/>
          </a:p>
        </p:txBody>
      </p:sp>
    </p:spTree>
    <p:extLst>
      <p:ext uri="{BB962C8B-B14F-4D97-AF65-F5344CB8AC3E}">
        <p14:creationId xmlns:p14="http://schemas.microsoft.com/office/powerpoint/2010/main" val="256242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2</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3</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4</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5</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6</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7</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8</a:t>
            </a:fld>
            <a:endParaRPr lang="en-US"/>
          </a:p>
        </p:txBody>
      </p:sp>
    </p:spTree>
    <p:extLst>
      <p:ext uri="{BB962C8B-B14F-4D97-AF65-F5344CB8AC3E}">
        <p14:creationId xmlns:p14="http://schemas.microsoft.com/office/powerpoint/2010/main" val="203407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B5EB7-73DE-499F-AE8C-2329282B2BF3}" type="slidenum">
              <a:rPr lang="en-US" smtClean="0"/>
              <a:t>9</a:t>
            </a:fld>
            <a:endParaRPr lang="en-US"/>
          </a:p>
        </p:txBody>
      </p:sp>
    </p:spTree>
    <p:extLst>
      <p:ext uri="{BB962C8B-B14F-4D97-AF65-F5344CB8AC3E}">
        <p14:creationId xmlns:p14="http://schemas.microsoft.com/office/powerpoint/2010/main" val="203407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34973FA-E848-48AF-8F0E-2AF5A8BFF825}" type="datetimeFigureOut">
              <a:rPr lang="en-US" smtClean="0"/>
              <a:t>8/26/2016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3"/>
            <a:ext cx="609600" cy="441325"/>
          </a:xfrm>
        </p:spPr>
        <p:txBody>
          <a:bodyPr/>
          <a:lstStyle>
            <a:lvl1pPr>
              <a:defRPr>
                <a:solidFill>
                  <a:schemeClr val="accent3">
                    <a:shade val="75000"/>
                  </a:schemeClr>
                </a:solidFill>
              </a:defRPr>
            </a:lvl1pPr>
          </a:lstStyle>
          <a:p>
            <a:fld id="{41EEE040-6E1D-4609-AE06-B6412A0EECD4}"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973FA-E848-48AF-8F0E-2AF5A8BFF825}"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EE040-6E1D-4609-AE06-B6412A0EEC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4"/>
            <a:ext cx="609600" cy="441325"/>
          </a:xfrm>
        </p:spPr>
        <p:txBody>
          <a:bodyPr/>
          <a:lstStyle/>
          <a:p>
            <a:fld id="{41EEE040-6E1D-4609-AE06-B6412A0EECD4}"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973FA-E848-48AF-8F0E-2AF5A8BFF825}"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4"/>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4973FA-E848-48AF-8F0E-2AF5A8BFF825}"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5"/>
            <a:ext cx="609600" cy="441325"/>
          </a:xfrm>
        </p:spPr>
        <p:txBody>
          <a:bodyPr/>
          <a:lstStyle/>
          <a:p>
            <a:fld id="{41EEE040-6E1D-4609-AE06-B6412A0EECD4}"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34973FA-E848-48AF-8F0E-2AF5A8BFF825}" type="datetimeFigureOut">
              <a:rPr lang="en-US" smtClean="0"/>
              <a:t>8/26/2016</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3"/>
            <a:ext cx="609600" cy="441325"/>
          </a:xfrm>
        </p:spPr>
        <p:txBody>
          <a:bodyPr/>
          <a:lstStyle>
            <a:lvl1pPr>
              <a:defRPr>
                <a:solidFill>
                  <a:schemeClr val="accent3">
                    <a:shade val="75000"/>
                  </a:schemeClr>
                </a:solidFill>
              </a:defRPr>
            </a:lvl1pPr>
          </a:lstStyle>
          <a:p>
            <a:fld id="{41EEE040-6E1D-4609-AE06-B6412A0EECD4}"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234973FA-E848-48AF-8F0E-2AF5A8BFF825}"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EE040-6E1D-4609-AE06-B6412A0EECD4}" type="slidenum">
              <a:rPr lang="en-US" smtClean="0"/>
              <a:t>‹#›</a:t>
            </a:fld>
            <a:endParaRPr lang="en-US"/>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34973FA-E848-48AF-8F0E-2AF5A8BFF825}" type="datetimeFigureOut">
              <a:rPr lang="en-US" smtClean="0"/>
              <a:t>8/26/2016</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9"/>
            <a:ext cx="609600" cy="441325"/>
          </a:xfrm>
        </p:spPr>
        <p:txBody>
          <a:bodyPr/>
          <a:lstStyle>
            <a:lvl1pPr algn="ctr">
              <a:defRPr/>
            </a:lvl1pPr>
          </a:lstStyle>
          <a:p>
            <a:fld id="{41EEE040-6E1D-4609-AE06-B6412A0EECD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4973FA-E848-48AF-8F0E-2AF5A8BFF825}"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3"/>
            <a:ext cx="609600" cy="441325"/>
          </a:xfrm>
        </p:spPr>
        <p:txBody>
          <a:bodyPr/>
          <a:lstStyle/>
          <a:p>
            <a:fld id="{41EEE040-6E1D-4609-AE06-B6412A0EEC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9"/>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34973FA-E848-48AF-8F0E-2AF5A8BFF825}"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41EEE040-6E1D-4609-AE06-B6412A0EEC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3"/>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41"/>
            <a:ext cx="609600" cy="441325"/>
          </a:xfrm>
        </p:spPr>
        <p:txBody>
          <a:bodyPr/>
          <a:lstStyle>
            <a:lvl1pPr>
              <a:defRPr>
                <a:solidFill>
                  <a:schemeClr val="accent3">
                    <a:shade val="75000"/>
                  </a:schemeClr>
                </a:solidFill>
              </a:defRPr>
            </a:lvl1pPr>
          </a:lstStyle>
          <a:p>
            <a:fld id="{41EEE040-6E1D-4609-AE06-B6412A0EECD4}" type="slidenum">
              <a:rPr lang="en-US" smtClean="0"/>
              <a:t>‹#›</a:t>
            </a:fld>
            <a:endParaRPr lang="en-US"/>
          </a:p>
        </p:txBody>
      </p:sp>
      <p:sp>
        <p:nvSpPr>
          <p:cNvPr id="21" name="Rectangle 20"/>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34973FA-E848-48AF-8F0E-2AF5A8BFF825}" type="datetimeFigureOut">
              <a:rPr lang="en-US" smtClean="0"/>
              <a:t>8/26/2016</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41"/>
            <a:ext cx="609600" cy="441325"/>
          </a:xfrm>
        </p:spPr>
        <p:txBody>
          <a:bodyPr/>
          <a:lstStyle/>
          <a:p>
            <a:fld id="{41EEE040-6E1D-4609-AE06-B6412A0EECD4}"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fld id="{234973FA-E848-48AF-8F0E-2AF5A8BFF825}" type="datetimeFigureOut">
              <a:rPr lang="en-US" smtClean="0"/>
              <a:t>8/26/2016</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3"/>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234973FA-E848-48AF-8F0E-2AF5A8BFF825}" type="datetimeFigureOut">
              <a:rPr lang="en-US" smtClean="0"/>
              <a:t>8/26/2016</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7"/>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1EEE040-6E1D-4609-AE06-B6412A0EECD4}"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12800" y="1487488"/>
            <a:ext cx="10972800" cy="4602163"/>
          </a:xfrm>
        </p:spPr>
        <p:txBody>
          <a:bodyPr/>
          <a:lstStyle/>
          <a:p>
            <a:pPr marL="0" indent="0" algn="ctr">
              <a:buNone/>
            </a:pPr>
            <a:r>
              <a:rPr lang="en-US" altLang="en-US" sz="5900" dirty="0" smtClean="0">
                <a:solidFill>
                  <a:schemeClr val="bg1"/>
                </a:solidFill>
                <a:latin typeface="Trebuchet MS" pitchFamily="34" charset="0"/>
              </a:rPr>
              <a:t>NCDOT </a:t>
            </a:r>
            <a:r>
              <a:rPr lang="en-US" altLang="en-US" sz="2800" dirty="0" smtClean="0">
                <a:solidFill>
                  <a:schemeClr val="bg1"/>
                </a:solidFill>
                <a:latin typeface="Trebuchet MS" pitchFamily="34" charset="0"/>
              </a:rPr>
              <a:t/>
            </a:r>
            <a:br>
              <a:rPr lang="en-US" altLang="en-US" sz="2800" dirty="0" smtClean="0">
                <a:solidFill>
                  <a:schemeClr val="bg1"/>
                </a:solidFill>
                <a:latin typeface="Trebuchet MS" pitchFamily="34" charset="0"/>
              </a:rPr>
            </a:br>
            <a:r>
              <a:rPr lang="en-US" altLang="en-US" sz="1100" dirty="0" smtClean="0">
                <a:solidFill>
                  <a:schemeClr val="bg1"/>
                </a:solidFill>
                <a:latin typeface="Trebuchet MS" pitchFamily="34" charset="0"/>
              </a:rPr>
              <a:t/>
            </a:r>
            <a:br>
              <a:rPr lang="en-US" altLang="en-US" sz="1100" dirty="0" smtClean="0">
                <a:solidFill>
                  <a:schemeClr val="bg1"/>
                </a:solidFill>
                <a:latin typeface="Trebuchet MS" pitchFamily="34" charset="0"/>
              </a:rPr>
            </a:br>
            <a:r>
              <a:rPr lang="en-US" altLang="en-US" sz="5300" dirty="0" smtClean="0">
                <a:solidFill>
                  <a:schemeClr val="bg1"/>
                </a:solidFill>
                <a:latin typeface="Trebuchet MS" pitchFamily="34" charset="0"/>
              </a:rPr>
              <a:t>Local Project Delivery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805198" y="4876800"/>
            <a:ext cx="2879337" cy="107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55030" y="1267325"/>
            <a:ext cx="10218823" cy="3139321"/>
          </a:xfrm>
          <a:prstGeom prst="rect">
            <a:avLst/>
          </a:prstGeom>
          <a:noFill/>
        </p:spPr>
        <p:txBody>
          <a:bodyPr wrap="square" rtlCol="0">
            <a:spAutoFit/>
          </a:bodyPr>
          <a:lstStyle/>
          <a:p>
            <a:pPr algn="ctr"/>
            <a:r>
              <a:rPr lang="en-US" alt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FHWA </a:t>
            </a:r>
            <a:r>
              <a:rPr lang="en-US" alt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alt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alt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Funding, Monitoring &amp; Reporting </a:t>
            </a:r>
            <a:endParaRPr lang="en-US" alt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3507129" y="4724400"/>
            <a:ext cx="5298069" cy="892552"/>
          </a:xfrm>
          <a:prstGeom prst="rect">
            <a:avLst/>
          </a:prstGeom>
          <a:noFill/>
        </p:spPr>
        <p:txBody>
          <a:bodyPr wrap="square" rtlCol="0">
            <a:spAutoFit/>
          </a:bodyPr>
          <a:lstStyle/>
          <a:p>
            <a:r>
              <a:rPr lang="en-US" sz="3400" dirty="0" smtClean="0"/>
              <a:t>Tammy Richards - FHWA</a:t>
            </a:r>
            <a:endParaRPr lang="en-US" sz="3400" dirty="0"/>
          </a:p>
          <a:p>
            <a:endParaRPr lang="en-US" dirty="0"/>
          </a:p>
        </p:txBody>
      </p:sp>
    </p:spTree>
    <p:extLst>
      <p:ext uri="{BB962C8B-B14F-4D97-AF65-F5344CB8AC3E}">
        <p14:creationId xmlns:p14="http://schemas.microsoft.com/office/powerpoint/2010/main" val="583513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Material Certification &amp; Project Closeout</a:t>
            </a:r>
            <a:endParaRPr lang="en-US" dirty="0">
              <a:solidFill>
                <a:schemeClr val="bg1"/>
              </a:solidFill>
            </a:endParaRPr>
          </a:p>
        </p:txBody>
      </p:sp>
      <p:sp>
        <p:nvSpPr>
          <p:cNvPr id="3" name="Content Placeholder 2"/>
          <p:cNvSpPr>
            <a:spLocks noGrp="1"/>
          </p:cNvSpPr>
          <p:nvPr>
            <p:ph idx="1"/>
          </p:nvPr>
        </p:nvSpPr>
        <p:spPr>
          <a:xfrm>
            <a:off x="402336" y="1736202"/>
            <a:ext cx="11338560" cy="4583575"/>
          </a:xfrm>
        </p:spPr>
        <p:txBody>
          <a:bodyPr>
            <a:normAutofit lnSpcReduction="10000"/>
          </a:bodyPr>
          <a:lstStyle/>
          <a:p>
            <a:pPr marL="0" indent="0">
              <a:buNone/>
              <a:defRPr/>
            </a:pPr>
            <a:r>
              <a:rPr lang="en-US" sz="2200" dirty="0" smtClean="0">
                <a:latin typeface="Trebuchet MS" panose="020B0603020202020204" pitchFamily="34" charset="0"/>
              </a:rPr>
              <a:t>In order to achieve project final acceptance, the NCDOT (Materials &amp; Test Unit) will need to certify your project (requested by an NCDOT-1446B form by NCDOT).  Please make sure all records are available for their review.</a:t>
            </a:r>
          </a:p>
          <a:p>
            <a:pPr marL="0" indent="0">
              <a:buNone/>
              <a:defRPr/>
            </a:pPr>
            <a:endParaRPr lang="en-US" sz="2200" dirty="0" smtClean="0">
              <a:latin typeface="Trebuchet MS" panose="020B0603020202020204" pitchFamily="34" charset="0"/>
            </a:endParaRPr>
          </a:p>
          <a:p>
            <a:pPr marL="0" indent="0">
              <a:buNone/>
              <a:defRPr/>
            </a:pPr>
            <a:r>
              <a:rPr lang="en-US" sz="2200" dirty="0" smtClean="0">
                <a:latin typeface="Trebuchet MS" panose="020B0603020202020204" pitchFamily="34" charset="0"/>
              </a:rPr>
              <a:t>2 CFR 200  (aka: </a:t>
            </a:r>
            <a:r>
              <a:rPr lang="en-US" sz="2200" dirty="0" err="1" smtClean="0">
                <a:latin typeface="Trebuchet MS" panose="020B0603020202020204" pitchFamily="34" charset="0"/>
              </a:rPr>
              <a:t>Supercircular</a:t>
            </a:r>
            <a:r>
              <a:rPr lang="en-US" sz="2200" dirty="0" smtClean="0">
                <a:latin typeface="Trebuchet MS" panose="020B0603020202020204" pitchFamily="34" charset="0"/>
              </a:rPr>
              <a:t>)  - Requires that projects be closed out 15 months after the “End Date” established and documented on the FHWA Authorization.  </a:t>
            </a:r>
          </a:p>
          <a:p>
            <a:pPr marL="0" indent="0">
              <a:buNone/>
              <a:defRPr/>
            </a:pPr>
            <a:endParaRPr lang="en-US" sz="2200" dirty="0">
              <a:latin typeface="Trebuchet MS" panose="020B0603020202020204" pitchFamily="34" charset="0"/>
            </a:endParaRPr>
          </a:p>
          <a:p>
            <a:pPr marL="0" indent="0">
              <a:buNone/>
              <a:defRPr/>
            </a:pPr>
            <a:r>
              <a:rPr lang="en-US" sz="2200" dirty="0" smtClean="0">
                <a:solidFill>
                  <a:srgbClr val="FF0000"/>
                </a:solidFill>
                <a:latin typeface="Trebuchet MS" panose="020B0603020202020204" pitchFamily="34" charset="0"/>
              </a:rPr>
              <a:t>Note to NCDOT &amp; Municipalities:</a:t>
            </a:r>
            <a:r>
              <a:rPr lang="en-US" sz="2200" dirty="0" smtClean="0">
                <a:latin typeface="Trebuchet MS" panose="020B0603020202020204" pitchFamily="34" charset="0"/>
              </a:rPr>
              <a:t>  Please schedule M&amp;T’s review, the punch list walk through, final invoice, etc. as soon as you can in the final acceptance process to ensure proper (and timely) project closeout.</a:t>
            </a:r>
          </a:p>
          <a:p>
            <a:pPr marL="0" indent="0">
              <a:buNone/>
              <a:defRPr/>
            </a:pPr>
            <a:endParaRPr lang="en-US" sz="2200" dirty="0">
              <a:latin typeface="Trebuchet MS" panose="020B0603020202020204" pitchFamily="34" charset="0"/>
            </a:endParaRPr>
          </a:p>
          <a:p>
            <a:pPr marL="0" indent="0">
              <a:buNone/>
              <a:defRPr/>
            </a:pPr>
            <a:r>
              <a:rPr lang="en-US" sz="2200" dirty="0" smtClean="0">
                <a:latin typeface="Trebuchet MS" panose="020B0603020202020204" pitchFamily="34" charset="0"/>
              </a:rPr>
              <a:t>If timeframes are not met, the </a:t>
            </a:r>
            <a:r>
              <a:rPr lang="en-US" sz="2200" dirty="0" err="1" smtClean="0">
                <a:latin typeface="Trebuchet MS" panose="020B0603020202020204" pitchFamily="34" charset="0"/>
              </a:rPr>
              <a:t>Supercircular</a:t>
            </a:r>
            <a:r>
              <a:rPr lang="en-US" sz="2200" dirty="0" smtClean="0">
                <a:latin typeface="Trebuchet MS" panose="020B0603020202020204" pitchFamily="34" charset="0"/>
              </a:rPr>
              <a:t> states that ALL project funds shall be taken back.</a:t>
            </a:r>
          </a:p>
          <a:p>
            <a:pPr marL="0" indent="0">
              <a:buNone/>
            </a:pPr>
            <a:endParaRPr lang="en-US" dirty="0"/>
          </a:p>
        </p:txBody>
      </p:sp>
    </p:spTree>
    <p:extLst>
      <p:ext uri="{BB962C8B-B14F-4D97-AF65-F5344CB8AC3E}">
        <p14:creationId xmlns:p14="http://schemas.microsoft.com/office/powerpoint/2010/main" val="3152843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Don’t Be Afraid To Ask For Help!</a:t>
            </a:r>
            <a:endParaRPr lang="en-US" dirty="0">
              <a:solidFill>
                <a:schemeClr val="bg1"/>
              </a:solidFill>
            </a:endParaRPr>
          </a:p>
        </p:txBody>
      </p:sp>
      <p:sp>
        <p:nvSpPr>
          <p:cNvPr id="3" name="Content Placeholder 2"/>
          <p:cNvSpPr>
            <a:spLocks noGrp="1"/>
          </p:cNvSpPr>
          <p:nvPr>
            <p:ph idx="1"/>
          </p:nvPr>
        </p:nvSpPr>
        <p:spPr>
          <a:xfrm>
            <a:off x="413911" y="1759351"/>
            <a:ext cx="11338560" cy="4583575"/>
          </a:xfrm>
        </p:spPr>
        <p:txBody>
          <a:bodyPr>
            <a:normAutofit/>
          </a:bodyPr>
          <a:lstStyle/>
          <a:p>
            <a:pPr marL="0" indent="0">
              <a:buNone/>
            </a:pPr>
            <a:endParaRPr lang="en-US" sz="2800" b="1" dirty="0" smtClean="0">
              <a:solidFill>
                <a:srgbClr val="FF0000"/>
              </a:solidFill>
              <a:latin typeface="Trebuchet MS" panose="020B0603020202020204" pitchFamily="34" charset="0"/>
            </a:endParaRPr>
          </a:p>
          <a:p>
            <a:pPr marL="0" indent="0">
              <a:buNone/>
            </a:pPr>
            <a:endParaRPr lang="en-US" sz="2800" b="1" dirty="0" smtClean="0">
              <a:solidFill>
                <a:srgbClr val="FF0000"/>
              </a:solidFill>
              <a:latin typeface="Trebuchet MS" panose="020B0603020202020204" pitchFamily="34" charset="0"/>
            </a:endParaRPr>
          </a:p>
          <a:p>
            <a:pPr marL="0" indent="0">
              <a:buNone/>
            </a:pPr>
            <a:r>
              <a:rPr lang="en-US" sz="2800" b="1" dirty="0" smtClean="0">
                <a:solidFill>
                  <a:srgbClr val="FF0000"/>
                </a:solidFill>
                <a:latin typeface="Trebuchet MS" panose="020B0603020202020204" pitchFamily="34" charset="0"/>
              </a:rPr>
              <a:t>Remember</a:t>
            </a:r>
            <a:r>
              <a:rPr lang="en-US" sz="2800" b="1" dirty="0">
                <a:solidFill>
                  <a:srgbClr val="FF0000"/>
                </a:solidFill>
                <a:latin typeface="Trebuchet MS" panose="020B0603020202020204" pitchFamily="34" charset="0"/>
              </a:rPr>
              <a:t>:</a:t>
            </a:r>
            <a:r>
              <a:rPr lang="en-US" sz="2800" dirty="0">
                <a:latin typeface="Trebuchet MS" panose="020B0603020202020204" pitchFamily="34" charset="0"/>
              </a:rPr>
              <a:t>  If you </a:t>
            </a:r>
            <a:r>
              <a:rPr lang="en-US" sz="2800" dirty="0" smtClean="0">
                <a:latin typeface="Trebuchet MS" panose="020B0603020202020204" pitchFamily="34" charset="0"/>
              </a:rPr>
              <a:t>have questions, run in to a problem or don’t know how to handle something, </a:t>
            </a:r>
            <a:r>
              <a:rPr lang="en-US" sz="2800" dirty="0">
                <a:latin typeface="Trebuchet MS" panose="020B0603020202020204" pitchFamily="34" charset="0"/>
              </a:rPr>
              <a:t>please ask your NCDOT </a:t>
            </a:r>
            <a:r>
              <a:rPr lang="en-US" sz="2800" dirty="0" smtClean="0">
                <a:latin typeface="Trebuchet MS" panose="020B0603020202020204" pitchFamily="34" charset="0"/>
              </a:rPr>
              <a:t>partners. They are </a:t>
            </a:r>
            <a:r>
              <a:rPr lang="en-US" sz="2800" dirty="0">
                <a:latin typeface="Trebuchet MS" panose="020B0603020202020204" pitchFamily="34" charset="0"/>
              </a:rPr>
              <a:t>there to help </a:t>
            </a:r>
            <a:r>
              <a:rPr lang="en-US" sz="2800" dirty="0" smtClean="0">
                <a:latin typeface="Trebuchet MS" panose="020B0603020202020204" pitchFamily="34" charset="0"/>
              </a:rPr>
              <a:t>you and to </a:t>
            </a:r>
            <a:r>
              <a:rPr lang="en-US" sz="2800" dirty="0">
                <a:latin typeface="Trebuchet MS" panose="020B0603020202020204" pitchFamily="34" charset="0"/>
              </a:rPr>
              <a:t>keep you out of trouble!</a:t>
            </a:r>
          </a:p>
          <a:p>
            <a:pPr marL="0" indent="0">
              <a:buNone/>
            </a:pPr>
            <a:endParaRPr lang="en-US" dirty="0"/>
          </a:p>
        </p:txBody>
      </p:sp>
    </p:spTree>
    <p:extLst>
      <p:ext uri="{BB962C8B-B14F-4D97-AF65-F5344CB8AC3E}">
        <p14:creationId xmlns:p14="http://schemas.microsoft.com/office/powerpoint/2010/main" val="1203888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Teamwork</a:t>
            </a:r>
            <a:endParaRPr lang="en-US" sz="3600" dirty="0"/>
          </a:p>
        </p:txBody>
      </p:sp>
      <p:sp>
        <p:nvSpPr>
          <p:cNvPr id="3" name="Content Placeholder 2"/>
          <p:cNvSpPr>
            <a:spLocks noGrp="1"/>
          </p:cNvSpPr>
          <p:nvPr>
            <p:ph sz="quarter" idx="1"/>
          </p:nvPr>
        </p:nvSpPr>
        <p:spPr/>
        <p:txBody>
          <a:bodyPr/>
          <a:lstStyle/>
          <a:p>
            <a:pPr marL="0" indent="0" algn="ctr">
              <a:buNone/>
            </a:pPr>
            <a:endParaRPr lang="en-US" dirty="0" smtClean="0">
              <a:latin typeface="Trebuchet MS" panose="020B0603020202020204" pitchFamily="34" charset="0"/>
            </a:endParaRPr>
          </a:p>
          <a:p>
            <a:pPr marL="0" indent="0" algn="ctr">
              <a:buNone/>
            </a:pPr>
            <a:endParaRPr lang="en-US" dirty="0">
              <a:latin typeface="Trebuchet MS" panose="020B0603020202020204" pitchFamily="34" charset="0"/>
            </a:endParaRPr>
          </a:p>
          <a:p>
            <a:pPr marL="0" indent="0" algn="ctr">
              <a:buNone/>
            </a:pPr>
            <a:endParaRPr lang="en-US" dirty="0" smtClean="0">
              <a:latin typeface="Trebuchet MS" panose="020B0603020202020204" pitchFamily="34" charset="0"/>
            </a:endParaRPr>
          </a:p>
        </p:txBody>
      </p:sp>
      <p:sp>
        <p:nvSpPr>
          <p:cNvPr id="4" name="Rectangle 3"/>
          <p:cNvSpPr/>
          <p:nvPr/>
        </p:nvSpPr>
        <p:spPr>
          <a:xfrm>
            <a:off x="381965" y="1626238"/>
            <a:ext cx="11470511" cy="1938992"/>
          </a:xfrm>
          <a:prstGeom prst="rect">
            <a:avLst/>
          </a:prstGeom>
        </p:spPr>
        <p:txBody>
          <a:bodyPr wrap="square">
            <a:spAutoFit/>
          </a:bodyPr>
          <a:lstStyle/>
          <a:p>
            <a:r>
              <a:rPr lang="en-US" sz="2000" dirty="0">
                <a:latin typeface="Trebuchet MS" panose="020B0603020202020204" pitchFamily="34" charset="0"/>
              </a:rPr>
              <a:t>“It is my hope that when funds are given to a municipality, that they keep all of them and a great project is created.  When I have to take Federal funds back from a municipality, I take it personally.  It’s a bad day at the office for me.  It means I failed…we failed in some way.  That’s a bad day for everyone.” – Tammy </a:t>
            </a:r>
            <a:r>
              <a:rPr lang="en-US" sz="2000" dirty="0" smtClean="0">
                <a:latin typeface="Trebuchet MS" panose="020B0603020202020204" pitchFamily="34" charset="0"/>
              </a:rPr>
              <a:t>Richards</a:t>
            </a:r>
          </a:p>
          <a:p>
            <a:endParaRPr lang="en-US" sz="2000" dirty="0">
              <a:latin typeface="Trebuchet MS" panose="020B0603020202020204" pitchFamily="34" charset="0"/>
            </a:endParaRPr>
          </a:p>
          <a:p>
            <a:endParaRPr lang="en-US" sz="2000" dirty="0">
              <a:latin typeface="Trebuchet MS" panose="020B0603020202020204" pitchFamily="34" charset="0"/>
            </a:endParaRPr>
          </a:p>
        </p:txBody>
      </p:sp>
      <p:pic>
        <p:nvPicPr>
          <p:cNvPr id="2050" name="Picture 2" descr="C:\Users\tammy.richards\AppData\Local\Microsoft\Windows\Temporary Internet Files\Content.Outlook\W3R84OST\image1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6816" y="2986269"/>
            <a:ext cx="3391381" cy="338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03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Questions?</a:t>
            </a:r>
            <a:endParaRPr lang="en-US" sz="3600" dirty="0"/>
          </a:p>
        </p:txBody>
      </p:sp>
      <p:sp>
        <p:nvSpPr>
          <p:cNvPr id="3" name="Content Placeholder 2"/>
          <p:cNvSpPr>
            <a:spLocks noGrp="1"/>
          </p:cNvSpPr>
          <p:nvPr>
            <p:ph sz="quarter" idx="1"/>
          </p:nvPr>
        </p:nvSpPr>
        <p:spPr/>
        <p:txBody>
          <a:bodyPr/>
          <a:lstStyle/>
          <a:p>
            <a:pPr marL="0" indent="0" algn="ctr">
              <a:buNone/>
            </a:pPr>
            <a:endParaRPr lang="en-US" dirty="0" smtClean="0">
              <a:latin typeface="Trebuchet MS" panose="020B0603020202020204" pitchFamily="34" charset="0"/>
            </a:endParaRPr>
          </a:p>
          <a:p>
            <a:pPr marL="0" indent="0" algn="ctr">
              <a:buNone/>
            </a:pPr>
            <a:endParaRPr lang="en-US" dirty="0">
              <a:latin typeface="Trebuchet MS" panose="020B0603020202020204" pitchFamily="34" charset="0"/>
            </a:endParaRPr>
          </a:p>
          <a:p>
            <a:pPr marL="0" indent="0" algn="ctr">
              <a:buNone/>
            </a:pPr>
            <a:endParaRPr lang="en-US" dirty="0" smtClean="0">
              <a:latin typeface="Trebuchet MS" panose="020B0603020202020204" pitchFamily="34" charset="0"/>
            </a:endParaRPr>
          </a:p>
          <a:p>
            <a:pPr marL="0" indent="0" algn="ctr">
              <a:buNone/>
            </a:pPr>
            <a:r>
              <a:rPr lang="en-US" dirty="0" smtClean="0">
                <a:latin typeface="Trebuchet MS" panose="020B0603020202020204" pitchFamily="34" charset="0"/>
              </a:rPr>
              <a:t>Tammy Richards</a:t>
            </a:r>
          </a:p>
          <a:p>
            <a:pPr marL="0" indent="0" algn="ctr">
              <a:buNone/>
            </a:pPr>
            <a:r>
              <a:rPr lang="en-US" dirty="0" smtClean="0">
                <a:latin typeface="Trebuchet MS" panose="020B0603020202020204" pitchFamily="34" charset="0"/>
              </a:rPr>
              <a:t>FHWA – Local Programs Manager</a:t>
            </a:r>
          </a:p>
          <a:p>
            <a:pPr marL="0" indent="0" algn="ctr">
              <a:buNone/>
            </a:pPr>
            <a:r>
              <a:rPr lang="en-US" dirty="0" smtClean="0">
                <a:latin typeface="Trebuchet MS" panose="020B0603020202020204" pitchFamily="34" charset="0"/>
              </a:rPr>
              <a:t>(919) 747-7004</a:t>
            </a:r>
          </a:p>
          <a:p>
            <a:pPr marL="0" indent="0" algn="ctr">
              <a:buNone/>
            </a:pPr>
            <a:r>
              <a:rPr lang="en-US" dirty="0" smtClean="0">
                <a:latin typeface="Trebuchet MS" panose="020B0603020202020204" pitchFamily="34" charset="0"/>
              </a:rPr>
              <a:t>Tammy.Richards@dot.gov</a:t>
            </a:r>
          </a:p>
        </p:txBody>
      </p:sp>
    </p:spTree>
    <p:extLst>
      <p:ext uri="{BB962C8B-B14F-4D97-AF65-F5344CB8AC3E}">
        <p14:creationId xmlns:p14="http://schemas.microsoft.com/office/powerpoint/2010/main" val="59124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Funding Categories</a:t>
            </a:r>
            <a:endParaRPr lang="en-US" dirty="0">
              <a:solidFill>
                <a:schemeClr val="bg1"/>
              </a:solidFill>
            </a:endParaRPr>
          </a:p>
        </p:txBody>
      </p:sp>
      <p:sp>
        <p:nvSpPr>
          <p:cNvPr id="3" name="Content Placeholder 2"/>
          <p:cNvSpPr>
            <a:spLocks noGrp="1"/>
          </p:cNvSpPr>
          <p:nvPr>
            <p:ph idx="1"/>
          </p:nvPr>
        </p:nvSpPr>
        <p:spPr>
          <a:xfrm>
            <a:off x="402336" y="1875098"/>
            <a:ext cx="11338560" cy="4223949"/>
          </a:xfrm>
        </p:spPr>
        <p:txBody>
          <a:bodyPr>
            <a:normAutofit/>
          </a:bodyPr>
          <a:lstStyle/>
          <a:p>
            <a:pPr>
              <a:buFont typeface="Arial" pitchFamily="34" charset="0"/>
              <a:buChar char="•"/>
              <a:defRPr/>
            </a:pPr>
            <a:r>
              <a:rPr lang="en-US" dirty="0">
                <a:latin typeface="Trebuchet MS" panose="020B0603020202020204" pitchFamily="34" charset="0"/>
              </a:rPr>
              <a:t>Transportation Alternatives Program (TAP)</a:t>
            </a:r>
          </a:p>
          <a:p>
            <a:pPr lvl="1">
              <a:buFont typeface="Arial" pitchFamily="34" charset="0"/>
              <a:buChar char="–"/>
              <a:defRPr/>
            </a:pPr>
            <a:r>
              <a:rPr lang="en-US" dirty="0">
                <a:latin typeface="Trebuchet MS" panose="020B0603020202020204" pitchFamily="34" charset="0"/>
              </a:rPr>
              <a:t>TAP now incorporates Transportation Enhancement (TE) &amp; Safe Routes To Schools </a:t>
            </a:r>
          </a:p>
          <a:p>
            <a:pPr marL="457200" lvl="1" indent="0">
              <a:buNone/>
              <a:defRPr/>
            </a:pPr>
            <a:r>
              <a:rPr lang="en-US" dirty="0">
                <a:latin typeface="Trebuchet MS" panose="020B0603020202020204" pitchFamily="34" charset="0"/>
              </a:rPr>
              <a:t>    (SRTS) funds</a:t>
            </a:r>
          </a:p>
          <a:p>
            <a:pPr>
              <a:buFont typeface="Arial" pitchFamily="34" charset="0"/>
              <a:buChar char="•"/>
              <a:defRPr/>
            </a:pPr>
            <a:r>
              <a:rPr lang="en-US" dirty="0">
                <a:latin typeface="Trebuchet MS" panose="020B0603020202020204" pitchFamily="34" charset="0"/>
              </a:rPr>
              <a:t>Transportation, Community and System Preservation (TCSP</a:t>
            </a:r>
            <a:r>
              <a:rPr lang="en-US" dirty="0" smtClean="0">
                <a:latin typeface="Trebuchet MS" panose="020B0603020202020204" pitchFamily="34" charset="0"/>
              </a:rPr>
              <a:t>)</a:t>
            </a:r>
          </a:p>
          <a:p>
            <a:pPr>
              <a:buFont typeface="Arial" pitchFamily="34" charset="0"/>
              <a:buChar char="•"/>
              <a:defRPr/>
            </a:pPr>
            <a:endParaRPr lang="en-US" dirty="0">
              <a:latin typeface="Trebuchet MS" panose="020B0603020202020204" pitchFamily="34" charset="0"/>
            </a:endParaRPr>
          </a:p>
          <a:p>
            <a:pPr>
              <a:buFont typeface="Arial" pitchFamily="34" charset="0"/>
              <a:buChar char="•"/>
              <a:defRPr/>
            </a:pPr>
            <a:r>
              <a:rPr lang="en-US" dirty="0">
                <a:latin typeface="Trebuchet MS" panose="020B0603020202020204" pitchFamily="34" charset="0"/>
              </a:rPr>
              <a:t>Congestion Mitigation and Air Quality (CMAQ</a:t>
            </a:r>
            <a:r>
              <a:rPr lang="en-US" dirty="0" smtClean="0">
                <a:latin typeface="Trebuchet MS" panose="020B0603020202020204" pitchFamily="34" charset="0"/>
              </a:rPr>
              <a:t>)</a:t>
            </a:r>
          </a:p>
          <a:p>
            <a:pPr>
              <a:buFont typeface="Arial" pitchFamily="34" charset="0"/>
              <a:buChar char="•"/>
              <a:defRPr/>
            </a:pPr>
            <a:endParaRPr lang="en-US" dirty="0">
              <a:latin typeface="Trebuchet MS" panose="020B0603020202020204" pitchFamily="34" charset="0"/>
            </a:endParaRPr>
          </a:p>
          <a:p>
            <a:pPr>
              <a:buFont typeface="Arial" pitchFamily="34" charset="0"/>
              <a:buChar char="•"/>
              <a:defRPr/>
            </a:pPr>
            <a:r>
              <a:rPr lang="en-US" dirty="0">
                <a:latin typeface="Trebuchet MS" panose="020B0603020202020204" pitchFamily="34" charset="0"/>
              </a:rPr>
              <a:t>Surface Transportation Program (STP-DA)</a:t>
            </a:r>
          </a:p>
          <a:p>
            <a:pPr>
              <a:buNone/>
              <a:defRPr/>
            </a:pPr>
            <a:endParaRPr lang="en-US" dirty="0"/>
          </a:p>
          <a:p>
            <a:pPr>
              <a:buFont typeface="Arial" pitchFamily="34" charset="0"/>
              <a:buChar char="•"/>
              <a:defRPr/>
            </a:pPr>
            <a:endParaRPr lang="en-US" dirty="0"/>
          </a:p>
          <a:p>
            <a:pPr marL="0" indent="0">
              <a:buNone/>
            </a:pPr>
            <a:endParaRPr lang="en-US" dirty="0"/>
          </a:p>
        </p:txBody>
      </p:sp>
    </p:spTree>
    <p:extLst>
      <p:ext uri="{BB962C8B-B14F-4D97-AF65-F5344CB8AC3E}">
        <p14:creationId xmlns:p14="http://schemas.microsoft.com/office/powerpoint/2010/main" val="3406293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Common Terms</a:t>
            </a:r>
            <a:endParaRPr lang="en-US" dirty="0">
              <a:solidFill>
                <a:schemeClr val="bg1"/>
              </a:solidFill>
            </a:endParaRPr>
          </a:p>
        </p:txBody>
      </p:sp>
      <p:sp>
        <p:nvSpPr>
          <p:cNvPr id="3" name="Content Placeholder 2"/>
          <p:cNvSpPr>
            <a:spLocks noGrp="1"/>
          </p:cNvSpPr>
          <p:nvPr>
            <p:ph idx="1"/>
          </p:nvPr>
        </p:nvSpPr>
        <p:spPr>
          <a:xfrm>
            <a:off x="402336" y="1701477"/>
            <a:ext cx="11338560" cy="4409955"/>
          </a:xfrm>
        </p:spPr>
        <p:txBody>
          <a:bodyPr>
            <a:normAutofit fontScale="85000" lnSpcReduction="20000"/>
          </a:bodyPr>
          <a:lstStyle/>
          <a:p>
            <a:pPr marL="0" indent="0">
              <a:buNone/>
            </a:pPr>
            <a:r>
              <a:rPr lang="en-US" altLang="en-US" sz="2800" b="1" dirty="0" smtClean="0">
                <a:latin typeface="Trebuchet MS" panose="020B0603020202020204" pitchFamily="34" charset="0"/>
                <a:cs typeface="Arial" panose="020B0604020202020204" pitchFamily="34" charset="0"/>
              </a:rPr>
              <a:t>Contract </a:t>
            </a:r>
            <a:r>
              <a:rPr lang="en-US" altLang="en-US" sz="2800" b="1" dirty="0">
                <a:latin typeface="Trebuchet MS" panose="020B0603020202020204" pitchFamily="34" charset="0"/>
                <a:cs typeface="Arial" panose="020B0604020202020204" pitchFamily="34" charset="0"/>
              </a:rPr>
              <a:t>Authority</a:t>
            </a:r>
            <a:r>
              <a:rPr lang="en-US" altLang="en-US" sz="2800" dirty="0">
                <a:latin typeface="Trebuchet MS" panose="020B0603020202020204" pitchFamily="34" charset="0"/>
                <a:cs typeface="Arial" panose="020B0604020202020204" pitchFamily="34" charset="0"/>
              </a:rPr>
              <a:t/>
            </a:r>
            <a:br>
              <a:rPr lang="en-US" altLang="en-US" sz="2800"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U.S. Congress:  </a:t>
            </a:r>
            <a:r>
              <a:rPr lang="en-US" altLang="en-US" sz="2800" i="1" dirty="0">
                <a:latin typeface="Trebuchet MS" panose="020B0603020202020204" pitchFamily="34" charset="0"/>
                <a:cs typeface="Arial" panose="020B0604020202020204" pitchFamily="34" charset="0"/>
              </a:rPr>
              <a:t>“You (NCDOT) </a:t>
            </a:r>
            <a:r>
              <a:rPr lang="en-US" altLang="en-US" sz="2800" i="1" u="sng" dirty="0">
                <a:latin typeface="Trebuchet MS" panose="020B0603020202020204" pitchFamily="34" charset="0"/>
                <a:cs typeface="Arial" panose="020B0604020202020204" pitchFamily="34" charset="0"/>
              </a:rPr>
              <a:t>might be able to</a:t>
            </a:r>
            <a:r>
              <a:rPr lang="en-US" altLang="en-US" sz="2800" i="1" dirty="0">
                <a:latin typeface="Trebuchet MS" panose="020B0603020202020204" pitchFamily="34" charset="0"/>
                <a:cs typeface="Arial" panose="020B0604020202020204" pitchFamily="34" charset="0"/>
              </a:rPr>
              <a:t> obligate X dollars . . .”</a:t>
            </a:r>
            <a:r>
              <a:rPr lang="en-US" altLang="en-US" sz="2800" dirty="0">
                <a:latin typeface="Trebuchet MS" panose="020B0603020202020204" pitchFamily="34" charset="0"/>
                <a:cs typeface="Arial" panose="020B0604020202020204" pitchFamily="34" charset="0"/>
              </a:rPr>
              <a:t/>
            </a:r>
            <a:br>
              <a:rPr lang="en-US" altLang="en-US" sz="2800"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
            </a:r>
            <a:br>
              <a:rPr lang="en-US" altLang="en-US" sz="2800" dirty="0">
                <a:latin typeface="Trebuchet MS" panose="020B0603020202020204" pitchFamily="34" charset="0"/>
                <a:cs typeface="Arial" panose="020B0604020202020204" pitchFamily="34" charset="0"/>
              </a:rPr>
            </a:br>
            <a:r>
              <a:rPr lang="en-US" altLang="en-US" sz="2800" b="1" dirty="0">
                <a:latin typeface="Trebuchet MS" panose="020B0603020202020204" pitchFamily="34" charset="0"/>
                <a:cs typeface="Arial" panose="020B0604020202020204" pitchFamily="34" charset="0"/>
              </a:rPr>
              <a:t>Obligation Ceiling (or Obligation Limitation)</a:t>
            </a:r>
            <a:br>
              <a:rPr lang="en-US" altLang="en-US" sz="2800" b="1" dirty="0">
                <a:latin typeface="Trebuchet MS" panose="020B0603020202020204" pitchFamily="34" charset="0"/>
                <a:cs typeface="Arial" panose="020B0604020202020204" pitchFamily="34" charset="0"/>
              </a:rPr>
            </a:br>
            <a:r>
              <a:rPr lang="en-US" altLang="en-US" sz="2800" i="1" dirty="0">
                <a:latin typeface="Trebuchet MS" panose="020B0603020202020204" pitchFamily="34" charset="0"/>
                <a:cs typeface="Arial" panose="020B0604020202020204" pitchFamily="34" charset="0"/>
              </a:rPr>
              <a:t>“. . . but, based on overall budget conditions, you can only obligate Y dollars</a:t>
            </a:r>
            <a:r>
              <a:rPr lang="en-US" altLang="en-US" sz="2800" dirty="0">
                <a:latin typeface="Trebuchet MS" panose="020B0603020202020204" pitchFamily="34" charset="0"/>
                <a:cs typeface="Arial" panose="020B0604020202020204" pitchFamily="34" charset="0"/>
              </a:rPr>
              <a:t>”</a:t>
            </a:r>
            <a:br>
              <a:rPr lang="en-US" altLang="en-US" sz="2800"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
            </a:r>
            <a:br>
              <a:rPr lang="en-US" altLang="en-US" sz="2800" dirty="0">
                <a:latin typeface="Trebuchet MS" panose="020B0603020202020204" pitchFamily="34" charset="0"/>
                <a:cs typeface="Arial" panose="020B0604020202020204" pitchFamily="34" charset="0"/>
              </a:rPr>
            </a:br>
            <a:r>
              <a:rPr lang="en-US" altLang="en-US" sz="2800" b="1" dirty="0">
                <a:latin typeface="Trebuchet MS" panose="020B0603020202020204" pitchFamily="34" charset="0"/>
                <a:cs typeface="Arial" panose="020B0604020202020204" pitchFamily="34" charset="0"/>
              </a:rPr>
              <a:t>Funds programmed (not yet guaranteed)</a:t>
            </a:r>
            <a:br>
              <a:rPr lang="en-US" altLang="en-US" sz="2800" b="1" dirty="0">
                <a:latin typeface="Trebuchet MS" panose="020B0603020202020204" pitchFamily="34" charset="0"/>
                <a:cs typeface="Arial" panose="020B0604020202020204" pitchFamily="34" charset="0"/>
              </a:rPr>
            </a:br>
            <a:r>
              <a:rPr lang="en-US" altLang="en-US" sz="2800" i="1" dirty="0">
                <a:latin typeface="Trebuchet MS" panose="020B0603020202020204" pitchFamily="34" charset="0"/>
                <a:cs typeface="Arial" panose="020B0604020202020204" pitchFamily="34" charset="0"/>
              </a:rPr>
              <a:t>NCBOT adopts a new "Funding Program" (7-year STIP) every two years</a:t>
            </a:r>
            <a:br>
              <a:rPr lang="en-US" altLang="en-US" sz="2800" i="1" dirty="0">
                <a:latin typeface="Trebuchet MS" panose="020B0603020202020204" pitchFamily="34" charset="0"/>
                <a:cs typeface="Arial" panose="020B0604020202020204" pitchFamily="34" charset="0"/>
              </a:rPr>
            </a:br>
            <a:r>
              <a:rPr lang="en-US" altLang="en-US" sz="2800" b="1" dirty="0">
                <a:latin typeface="Trebuchet MS" panose="020B0603020202020204" pitchFamily="34" charset="0"/>
                <a:cs typeface="Arial" panose="020B0604020202020204" pitchFamily="34" charset="0"/>
              </a:rPr>
              <a:t/>
            </a:r>
            <a:br>
              <a:rPr lang="en-US" altLang="en-US" sz="2800" b="1" dirty="0">
                <a:latin typeface="Trebuchet MS" panose="020B0603020202020204" pitchFamily="34" charset="0"/>
                <a:cs typeface="Arial" panose="020B0604020202020204" pitchFamily="34" charset="0"/>
              </a:rPr>
            </a:br>
            <a:r>
              <a:rPr lang="en-US" altLang="en-US" sz="2800" b="1" dirty="0">
                <a:latin typeface="Trebuchet MS" panose="020B0603020202020204" pitchFamily="34" charset="0"/>
                <a:cs typeface="Arial" panose="020B0604020202020204" pitchFamily="34" charset="0"/>
              </a:rPr>
              <a:t>Funds obligated (safe from rescission axe)</a:t>
            </a:r>
            <a:br>
              <a:rPr lang="en-US" altLang="en-US" sz="2800" b="1"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Upon NCDOT request, FHWA agrees to reimburse for a specific project</a:t>
            </a:r>
            <a:br>
              <a:rPr lang="en-US" altLang="en-US" sz="2800"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 </a:t>
            </a:r>
            <a:br>
              <a:rPr lang="en-US" altLang="en-US" sz="2800" dirty="0">
                <a:latin typeface="Trebuchet MS" panose="020B0603020202020204" pitchFamily="34" charset="0"/>
                <a:cs typeface="Arial" panose="020B0604020202020204" pitchFamily="34" charset="0"/>
              </a:rPr>
            </a:br>
            <a:r>
              <a:rPr lang="en-US" altLang="en-US" sz="2800" b="1" dirty="0" smtClean="0">
                <a:latin typeface="Trebuchet MS" panose="020B0603020202020204" pitchFamily="34" charset="0"/>
                <a:cs typeface="Arial" panose="020B0604020202020204" pitchFamily="34" charset="0"/>
              </a:rPr>
              <a:t>Rescission </a:t>
            </a:r>
            <a:r>
              <a:rPr lang="en-US" altLang="en-US" sz="2800" b="1" dirty="0">
                <a:latin typeface="Trebuchet MS" panose="020B0603020202020204" pitchFamily="34" charset="0"/>
                <a:cs typeface="Arial" panose="020B0604020202020204" pitchFamily="34" charset="0"/>
              </a:rPr>
              <a:t>(</a:t>
            </a:r>
            <a:r>
              <a:rPr lang="en-US" altLang="en-US" sz="2800" b="1" i="1" dirty="0">
                <a:latin typeface="Trebuchet MS" panose="020B0603020202020204" pitchFamily="34" charset="0"/>
                <a:cs typeface="Arial" panose="020B0604020202020204" pitchFamily="34" charset="0"/>
              </a:rPr>
              <a:t>“Houston, we have a problem”</a:t>
            </a:r>
            <a:r>
              <a:rPr lang="en-US" altLang="en-US" sz="2800" b="1" dirty="0">
                <a:latin typeface="Trebuchet MS" panose="020B0603020202020204" pitchFamily="34" charset="0"/>
                <a:cs typeface="Arial" panose="020B0604020202020204" pitchFamily="34" charset="0"/>
              </a:rPr>
              <a:t>)</a:t>
            </a:r>
            <a:br>
              <a:rPr lang="en-US" altLang="en-US" sz="2800" b="1" dirty="0">
                <a:latin typeface="Trebuchet MS" panose="020B0603020202020204" pitchFamily="34" charset="0"/>
                <a:cs typeface="Arial" panose="020B0604020202020204" pitchFamily="34" charset="0"/>
              </a:rPr>
            </a:br>
            <a:r>
              <a:rPr lang="en-US" altLang="en-US" sz="2800" dirty="0">
                <a:latin typeface="Trebuchet MS" panose="020B0603020202020204" pitchFamily="34" charset="0"/>
                <a:cs typeface="Arial" panose="020B0604020202020204" pitchFamily="34" charset="0"/>
              </a:rPr>
              <a:t>Congress decreases the State’s Contract Authority</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4656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Project/Funds Authorization</a:t>
            </a:r>
            <a:endParaRPr lang="en-US" dirty="0">
              <a:solidFill>
                <a:schemeClr val="bg1"/>
              </a:solidFill>
            </a:endParaRPr>
          </a:p>
        </p:txBody>
      </p:sp>
      <p:sp>
        <p:nvSpPr>
          <p:cNvPr id="3" name="Content Placeholder 2"/>
          <p:cNvSpPr>
            <a:spLocks noGrp="1"/>
          </p:cNvSpPr>
          <p:nvPr>
            <p:ph idx="1"/>
          </p:nvPr>
        </p:nvSpPr>
        <p:spPr>
          <a:xfrm>
            <a:off x="402336" y="1817224"/>
            <a:ext cx="11338560" cy="4281823"/>
          </a:xfrm>
        </p:spPr>
        <p:txBody>
          <a:bodyPr>
            <a:normAutofit/>
          </a:bodyPr>
          <a:lstStyle/>
          <a:p>
            <a:pPr>
              <a:buNone/>
            </a:pPr>
            <a:r>
              <a:rPr lang="en-US" altLang="en-US" dirty="0">
                <a:latin typeface="Trebuchet MS" panose="020B0603020202020204" pitchFamily="34" charset="0"/>
              </a:rPr>
              <a:t>FHWA commitment that Federal funds are available for the </a:t>
            </a:r>
            <a:r>
              <a:rPr lang="en-US" altLang="en-US" dirty="0" smtClean="0">
                <a:latin typeface="Trebuchet MS" panose="020B0603020202020204" pitchFamily="34" charset="0"/>
              </a:rPr>
              <a:t>project</a:t>
            </a:r>
          </a:p>
          <a:p>
            <a:pPr>
              <a:buNone/>
            </a:pPr>
            <a:endParaRPr lang="en-US" altLang="en-US" dirty="0">
              <a:latin typeface="Trebuchet MS" panose="020B0603020202020204" pitchFamily="34" charset="0"/>
            </a:endParaRPr>
          </a:p>
          <a:p>
            <a:pPr lvl="2">
              <a:buNone/>
            </a:pPr>
            <a:r>
              <a:rPr lang="en-US" altLang="en-US" b="1" dirty="0">
                <a:latin typeface="Trebuchet MS" panose="020B0603020202020204" pitchFamily="34" charset="0"/>
              </a:rPr>
              <a:t>1.Preliminary Engineering (PE) – (you have 10 years to construct the project – “Studies” are not a good idea)</a:t>
            </a:r>
          </a:p>
          <a:p>
            <a:pPr lvl="2">
              <a:buNone/>
            </a:pPr>
            <a:r>
              <a:rPr lang="en-US" altLang="en-US" b="1" dirty="0">
                <a:latin typeface="Trebuchet MS" panose="020B0603020202020204" pitchFamily="34" charset="0"/>
              </a:rPr>
              <a:t>2. Right of Way acquisition (ROW)</a:t>
            </a:r>
          </a:p>
          <a:p>
            <a:pPr lvl="2">
              <a:buNone/>
            </a:pPr>
            <a:r>
              <a:rPr lang="en-US" altLang="en-US" b="1" dirty="0">
                <a:latin typeface="Trebuchet MS" panose="020B0603020202020204" pitchFamily="34" charset="0"/>
              </a:rPr>
              <a:t>3. Construction (CON</a:t>
            </a:r>
            <a:r>
              <a:rPr lang="en-US" altLang="en-US" b="1" dirty="0" smtClean="0">
                <a:latin typeface="Trebuchet MS" panose="020B0603020202020204" pitchFamily="34" charset="0"/>
              </a:rPr>
              <a:t>)</a:t>
            </a:r>
          </a:p>
          <a:p>
            <a:pPr lvl="2">
              <a:buNone/>
            </a:pPr>
            <a:endParaRPr lang="en-US" altLang="en-US" b="1" dirty="0">
              <a:latin typeface="Trebuchet MS" panose="020B0603020202020204" pitchFamily="34" charset="0"/>
            </a:endParaRPr>
          </a:p>
          <a:p>
            <a:pPr lvl="1"/>
            <a:r>
              <a:rPr lang="en-US" altLang="en-US" b="1" dirty="0" smtClean="0">
                <a:solidFill>
                  <a:srgbClr val="FF0000"/>
                </a:solidFill>
                <a:latin typeface="Trebuchet MS" panose="020B0603020202020204" pitchFamily="34" charset="0"/>
              </a:rPr>
              <a:t>Authorization is required </a:t>
            </a:r>
            <a:r>
              <a:rPr lang="en-US" altLang="en-US" b="1" u="sng" dirty="0">
                <a:solidFill>
                  <a:srgbClr val="FF0000"/>
                </a:solidFill>
                <a:latin typeface="Trebuchet MS" panose="020B0603020202020204" pitchFamily="34" charset="0"/>
              </a:rPr>
              <a:t>prior</a:t>
            </a:r>
            <a:r>
              <a:rPr lang="en-US" altLang="en-US" b="1" dirty="0">
                <a:solidFill>
                  <a:srgbClr val="FF0000"/>
                </a:solidFill>
                <a:latin typeface="Trebuchet MS" panose="020B0603020202020204" pitchFamily="34" charset="0"/>
              </a:rPr>
              <a:t> to incurring any expenses </a:t>
            </a:r>
            <a:endParaRPr lang="en-US" altLang="en-US" b="1" dirty="0" smtClean="0">
              <a:solidFill>
                <a:srgbClr val="FF0000"/>
              </a:solidFill>
              <a:latin typeface="Trebuchet MS" panose="020B0603020202020204" pitchFamily="34" charset="0"/>
            </a:endParaRPr>
          </a:p>
          <a:p>
            <a:pPr lvl="1"/>
            <a:endParaRPr lang="en-US" altLang="en-US" b="1" dirty="0">
              <a:solidFill>
                <a:srgbClr val="FF0000"/>
              </a:solidFill>
              <a:latin typeface="Trebuchet MS" panose="020B0603020202020204" pitchFamily="34" charset="0"/>
            </a:endParaRPr>
          </a:p>
          <a:p>
            <a:pPr lvl="2"/>
            <a:r>
              <a:rPr lang="en-US" altLang="en-US" b="1" dirty="0">
                <a:latin typeface="Trebuchet MS" panose="020B0603020202020204" pitchFamily="34" charset="0"/>
              </a:rPr>
              <a:t>Work done before the date of FHWA Division authorization is NOT eligible for reimbursement </a:t>
            </a:r>
          </a:p>
          <a:p>
            <a:pPr marL="0" indent="0">
              <a:buNone/>
            </a:pPr>
            <a:endParaRPr lang="en-US" dirty="0"/>
          </a:p>
        </p:txBody>
      </p:sp>
    </p:spTree>
    <p:extLst>
      <p:ext uri="{BB962C8B-B14F-4D97-AF65-F5344CB8AC3E}">
        <p14:creationId xmlns:p14="http://schemas.microsoft.com/office/powerpoint/2010/main" val="51914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Inactive Projects</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altLang="en-US" sz="2400" dirty="0" smtClean="0">
                <a:latin typeface="Trebuchet MS" panose="020B0603020202020204" pitchFamily="34" charset="0"/>
              </a:rPr>
              <a:t>-	An </a:t>
            </a:r>
            <a:r>
              <a:rPr lang="en-US" altLang="en-US" sz="2400" dirty="0">
                <a:latin typeface="Trebuchet MS" panose="020B0603020202020204" pitchFamily="34" charset="0"/>
              </a:rPr>
              <a:t>Inactive Project is defined as any project (regardless of the dollar value) that has not had any expenditures charged to it in FHWA’s system in the given timeframe.</a:t>
            </a:r>
          </a:p>
          <a:p>
            <a:pPr>
              <a:buFontTx/>
              <a:buChar char="-"/>
            </a:pPr>
            <a:endParaRPr lang="en-US" altLang="en-US" sz="1200" dirty="0">
              <a:latin typeface="Trebuchet MS" panose="020B0603020202020204" pitchFamily="34" charset="0"/>
            </a:endParaRPr>
          </a:p>
          <a:p>
            <a:pPr>
              <a:buFontTx/>
              <a:buChar char="-"/>
            </a:pPr>
            <a:endParaRPr lang="en-US" altLang="en-US" sz="1200" dirty="0">
              <a:latin typeface="Trebuchet MS" panose="020B0603020202020204" pitchFamily="34" charset="0"/>
            </a:endParaRPr>
          </a:p>
          <a:p>
            <a:pPr>
              <a:buFontTx/>
              <a:buChar char="-"/>
            </a:pPr>
            <a:r>
              <a:rPr lang="en-US" altLang="en-US" sz="2400" dirty="0">
                <a:latin typeface="Trebuchet MS" panose="020B0603020202020204" pitchFamily="34" charset="0"/>
              </a:rPr>
              <a:t>Once a project hits the 1-year report, FHWA’s Finance Section is </a:t>
            </a:r>
            <a:r>
              <a:rPr lang="en-US" altLang="en-US" sz="2400" u="sng" dirty="0">
                <a:solidFill>
                  <a:srgbClr val="FF0000"/>
                </a:solidFill>
                <a:latin typeface="Trebuchet MS" panose="020B0603020202020204" pitchFamily="34" charset="0"/>
              </a:rPr>
              <a:t>REQUIRED</a:t>
            </a:r>
            <a:r>
              <a:rPr lang="en-US" altLang="en-US" sz="2400" dirty="0">
                <a:solidFill>
                  <a:srgbClr val="FFFF00"/>
                </a:solidFill>
                <a:latin typeface="Trebuchet MS" panose="020B0603020202020204" pitchFamily="34" charset="0"/>
              </a:rPr>
              <a:t> </a:t>
            </a:r>
            <a:r>
              <a:rPr lang="en-US" altLang="en-US" sz="2400" dirty="0">
                <a:latin typeface="Trebuchet MS" panose="020B0603020202020204" pitchFamily="34" charset="0"/>
              </a:rPr>
              <a:t>to </a:t>
            </a:r>
            <a:r>
              <a:rPr lang="en-US" altLang="en-US" sz="2400" dirty="0" err="1">
                <a:latin typeface="Trebuchet MS" panose="020B0603020202020204" pitchFamily="34" charset="0"/>
              </a:rPr>
              <a:t>deobligate</a:t>
            </a:r>
            <a:r>
              <a:rPr lang="en-US" altLang="en-US" sz="2400" dirty="0">
                <a:latin typeface="Trebuchet MS" panose="020B0603020202020204" pitchFamily="34" charset="0"/>
              </a:rPr>
              <a:t> the funding.</a:t>
            </a:r>
            <a:endParaRPr lang="en-US" altLang="en-US" sz="1200" dirty="0">
              <a:latin typeface="Trebuchet MS" panose="020B0603020202020204" pitchFamily="34" charset="0"/>
            </a:endParaRPr>
          </a:p>
          <a:p>
            <a:pPr>
              <a:buNone/>
            </a:pPr>
            <a:endParaRPr lang="en-US" altLang="en-US" sz="1200" dirty="0">
              <a:latin typeface="Trebuchet MS" panose="020B0603020202020204" pitchFamily="34" charset="0"/>
            </a:endParaRPr>
          </a:p>
          <a:p>
            <a:pPr>
              <a:buNone/>
            </a:pPr>
            <a:r>
              <a:rPr lang="en-US" altLang="en-US" sz="2400" dirty="0">
                <a:latin typeface="Trebuchet MS" panose="020B0603020202020204" pitchFamily="34" charset="0"/>
              </a:rPr>
              <a:t>-	Remember that the Municipal Agreement states that a project must be invoiced at least once every 6 months to keep the project active and eligible for Federal funding.</a:t>
            </a:r>
          </a:p>
          <a:p>
            <a:pPr marL="0" indent="0">
              <a:buNone/>
            </a:pPr>
            <a:endParaRPr lang="en-US" dirty="0"/>
          </a:p>
        </p:txBody>
      </p:sp>
    </p:spTree>
    <p:extLst>
      <p:ext uri="{BB962C8B-B14F-4D97-AF65-F5344CB8AC3E}">
        <p14:creationId xmlns:p14="http://schemas.microsoft.com/office/powerpoint/2010/main" val="3568642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Review Findings</a:t>
            </a:r>
            <a:endParaRPr lang="en-US" dirty="0">
              <a:solidFill>
                <a:schemeClr val="bg1"/>
              </a:solidFill>
            </a:endParaRPr>
          </a:p>
        </p:txBody>
      </p:sp>
      <p:sp>
        <p:nvSpPr>
          <p:cNvPr id="3" name="Content Placeholder 2"/>
          <p:cNvSpPr>
            <a:spLocks noGrp="1"/>
          </p:cNvSpPr>
          <p:nvPr>
            <p:ph idx="1"/>
          </p:nvPr>
        </p:nvSpPr>
        <p:spPr>
          <a:xfrm>
            <a:off x="402336" y="1736202"/>
            <a:ext cx="11338560" cy="4583575"/>
          </a:xfrm>
        </p:spPr>
        <p:txBody>
          <a:bodyPr>
            <a:normAutofit fontScale="92500" lnSpcReduction="10000"/>
          </a:bodyPr>
          <a:lstStyle/>
          <a:p>
            <a:pPr marL="0" indent="0">
              <a:buNone/>
              <a:defRPr/>
            </a:pPr>
            <a:r>
              <a:rPr lang="en-US" sz="2000" dirty="0" smtClean="0">
                <a:latin typeface="Trebuchet MS" panose="020B0603020202020204" pitchFamily="34" charset="0"/>
              </a:rPr>
              <a:t>1.    Expenditures </a:t>
            </a:r>
            <a:r>
              <a:rPr lang="en-US" sz="2000" dirty="0">
                <a:latin typeface="Trebuchet MS" panose="020B0603020202020204" pitchFamily="34" charset="0"/>
              </a:rPr>
              <a:t>occurred before FHWA Authorization was signed</a:t>
            </a:r>
          </a:p>
          <a:p>
            <a:pPr marL="0" indent="0">
              <a:buNone/>
              <a:defRPr/>
            </a:pPr>
            <a:r>
              <a:rPr lang="en-US" sz="2000" dirty="0" smtClean="0">
                <a:latin typeface="Trebuchet MS" panose="020B0603020202020204" pitchFamily="34" charset="0"/>
              </a:rPr>
              <a:t>2.    Projects </a:t>
            </a:r>
            <a:r>
              <a:rPr lang="en-US" sz="2000" dirty="0">
                <a:latin typeface="Trebuchet MS" panose="020B0603020202020204" pitchFamily="34" charset="0"/>
              </a:rPr>
              <a:t>not competitively bid</a:t>
            </a:r>
          </a:p>
          <a:p>
            <a:pPr marL="533400" indent="-533400">
              <a:buNone/>
              <a:defRPr/>
            </a:pPr>
            <a:r>
              <a:rPr lang="en-US" sz="2000" dirty="0">
                <a:latin typeface="Trebuchet MS" panose="020B0603020202020204" pitchFamily="34" charset="0"/>
              </a:rPr>
              <a:t>3.	No pay records/diaries</a:t>
            </a:r>
          </a:p>
          <a:p>
            <a:pPr marL="533400" indent="-533400">
              <a:buNone/>
              <a:defRPr/>
            </a:pPr>
            <a:r>
              <a:rPr lang="en-US" sz="2000" dirty="0">
                <a:latin typeface="Trebuchet MS" panose="020B0603020202020204" pitchFamily="34" charset="0"/>
              </a:rPr>
              <a:t>4.	No weigh tickets</a:t>
            </a:r>
          </a:p>
          <a:p>
            <a:pPr marL="533400" indent="-533400">
              <a:buNone/>
              <a:defRPr/>
            </a:pPr>
            <a:r>
              <a:rPr lang="en-US" sz="2000" dirty="0">
                <a:latin typeface="Trebuchet MS" panose="020B0603020202020204" pitchFamily="34" charset="0"/>
              </a:rPr>
              <a:t>5.	No certified payrolls</a:t>
            </a:r>
          </a:p>
          <a:p>
            <a:pPr marL="533400" indent="-533400">
              <a:buNone/>
              <a:defRPr/>
            </a:pPr>
            <a:r>
              <a:rPr lang="en-US" sz="2000" dirty="0">
                <a:latin typeface="Trebuchet MS" panose="020B0603020202020204" pitchFamily="34" charset="0"/>
              </a:rPr>
              <a:t>6.	No wage rate interviews</a:t>
            </a:r>
          </a:p>
          <a:p>
            <a:pPr marL="533400" indent="-533400">
              <a:buNone/>
              <a:defRPr/>
            </a:pPr>
            <a:r>
              <a:rPr lang="en-US" sz="2000" dirty="0">
                <a:latin typeface="Trebuchet MS" panose="020B0603020202020204" pitchFamily="34" charset="0"/>
              </a:rPr>
              <a:t>7.	</a:t>
            </a:r>
            <a:r>
              <a:rPr lang="en-US" sz="2000" dirty="0" smtClean="0">
                <a:latin typeface="Trebuchet MS" panose="020B0603020202020204" pitchFamily="34" charset="0"/>
              </a:rPr>
              <a:t>No </a:t>
            </a:r>
            <a:r>
              <a:rPr lang="en-US" sz="2000" dirty="0">
                <a:latin typeface="Trebuchet MS" panose="020B0603020202020204" pitchFamily="34" charset="0"/>
              </a:rPr>
              <a:t>material received reports</a:t>
            </a:r>
          </a:p>
          <a:p>
            <a:pPr marL="0" indent="0">
              <a:buNone/>
              <a:defRPr/>
            </a:pPr>
            <a:r>
              <a:rPr lang="en-US" sz="2000" dirty="0" smtClean="0">
                <a:latin typeface="Trebuchet MS" panose="020B0603020202020204" pitchFamily="34" charset="0"/>
              </a:rPr>
              <a:t>8.    No </a:t>
            </a:r>
            <a:r>
              <a:rPr lang="en-US" sz="2000" dirty="0">
                <a:latin typeface="Trebuchet MS" panose="020B0603020202020204" pitchFamily="34" charset="0"/>
              </a:rPr>
              <a:t>Buy America </a:t>
            </a:r>
            <a:r>
              <a:rPr lang="en-US" sz="2000" dirty="0" smtClean="0">
                <a:latin typeface="Trebuchet MS" panose="020B0603020202020204" pitchFamily="34" charset="0"/>
              </a:rPr>
              <a:t>Certification</a:t>
            </a:r>
          </a:p>
          <a:p>
            <a:pPr marL="0" indent="0">
              <a:buNone/>
              <a:defRPr/>
            </a:pPr>
            <a:r>
              <a:rPr lang="en-US" sz="2000" dirty="0" smtClean="0">
                <a:latin typeface="Trebuchet MS" panose="020B0603020202020204" pitchFamily="34" charset="0"/>
              </a:rPr>
              <a:t>9.    No </a:t>
            </a:r>
            <a:r>
              <a:rPr lang="en-US" sz="2000" dirty="0">
                <a:latin typeface="Trebuchet MS" panose="020B0603020202020204" pitchFamily="34" charset="0"/>
              </a:rPr>
              <a:t>testing/test </a:t>
            </a:r>
            <a:r>
              <a:rPr lang="en-US" sz="2000" dirty="0" smtClean="0">
                <a:latin typeface="Trebuchet MS" panose="020B0603020202020204" pitchFamily="34" charset="0"/>
              </a:rPr>
              <a:t>reports</a:t>
            </a:r>
          </a:p>
          <a:p>
            <a:pPr marL="533400" indent="-533400">
              <a:buNone/>
              <a:defRPr/>
            </a:pPr>
            <a:r>
              <a:rPr lang="en-US" sz="2000" dirty="0" smtClean="0">
                <a:latin typeface="Trebuchet MS" panose="020B0603020202020204" pitchFamily="34" charset="0"/>
              </a:rPr>
              <a:t>10.   No </a:t>
            </a:r>
            <a:r>
              <a:rPr lang="en-US" sz="2000" dirty="0">
                <a:latin typeface="Trebuchet MS" panose="020B0603020202020204" pitchFamily="34" charset="0"/>
              </a:rPr>
              <a:t>DBE documentation</a:t>
            </a:r>
          </a:p>
          <a:p>
            <a:pPr marL="533400" indent="-533400">
              <a:buNone/>
              <a:defRPr/>
            </a:pPr>
            <a:r>
              <a:rPr lang="en-US" sz="2000" dirty="0">
                <a:latin typeface="Trebuchet MS" panose="020B0603020202020204" pitchFamily="34" charset="0"/>
              </a:rPr>
              <a:t>11.	No NCDOT oversight</a:t>
            </a:r>
          </a:p>
          <a:p>
            <a:pPr marL="533400" indent="-533400">
              <a:buNone/>
              <a:defRPr/>
            </a:pPr>
            <a:r>
              <a:rPr lang="en-US" sz="2000" dirty="0">
                <a:latin typeface="Trebuchet MS" panose="020B0603020202020204" pitchFamily="34" charset="0"/>
              </a:rPr>
              <a:t>12.	NCDOT personnel were not verifying pay quantities before approving invoices</a:t>
            </a:r>
          </a:p>
          <a:p>
            <a:pPr marL="533400" indent="-533400">
              <a:buNone/>
              <a:defRPr/>
            </a:pPr>
            <a:r>
              <a:rPr lang="en-US" sz="2000" dirty="0">
                <a:latin typeface="Trebuchet MS" panose="020B0603020202020204" pitchFamily="34" charset="0"/>
              </a:rPr>
              <a:t>13.	Force Account by local agency</a:t>
            </a:r>
          </a:p>
          <a:p>
            <a:pPr marL="533400" indent="-533400">
              <a:buNone/>
              <a:defRPr/>
            </a:pPr>
            <a:r>
              <a:rPr lang="en-US" sz="2000" dirty="0">
                <a:latin typeface="Trebuchet MS" panose="020B0603020202020204" pitchFamily="34" charset="0"/>
              </a:rPr>
              <a:t>14.	Municipality destroyed records before the end of the records retention date</a:t>
            </a:r>
          </a:p>
          <a:p>
            <a:pPr marL="0" indent="0">
              <a:buNone/>
              <a:defRPr/>
            </a:pPr>
            <a:endParaRPr lang="en-US" sz="2000" dirty="0">
              <a:latin typeface="Trebuchet MS" panose="020B0603020202020204" pitchFamily="34" charset="0"/>
            </a:endParaRPr>
          </a:p>
          <a:p>
            <a:pPr marL="533400" indent="-533400">
              <a:buNone/>
              <a:defRPr/>
            </a:pPr>
            <a:endParaRPr lang="en-US" dirty="0"/>
          </a:p>
          <a:p>
            <a:pPr marL="0" indent="0">
              <a:buNone/>
            </a:pPr>
            <a:endParaRPr lang="en-US" dirty="0"/>
          </a:p>
        </p:txBody>
      </p:sp>
    </p:spTree>
    <p:extLst>
      <p:ext uri="{BB962C8B-B14F-4D97-AF65-F5344CB8AC3E}">
        <p14:creationId xmlns:p14="http://schemas.microsoft.com/office/powerpoint/2010/main" val="751811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Items Typically Reviewed</a:t>
            </a:r>
            <a:endParaRPr lang="en-US" dirty="0">
              <a:solidFill>
                <a:schemeClr val="bg1"/>
              </a:solidFill>
            </a:endParaRPr>
          </a:p>
        </p:txBody>
      </p:sp>
      <p:sp>
        <p:nvSpPr>
          <p:cNvPr id="3" name="Content Placeholder 2"/>
          <p:cNvSpPr>
            <a:spLocks noGrp="1"/>
          </p:cNvSpPr>
          <p:nvPr>
            <p:ph idx="1"/>
          </p:nvPr>
        </p:nvSpPr>
        <p:spPr>
          <a:xfrm>
            <a:off x="402336" y="1504710"/>
            <a:ext cx="11338560" cy="4815068"/>
          </a:xfrm>
        </p:spPr>
        <p:txBody>
          <a:bodyPr>
            <a:normAutofit fontScale="92500" lnSpcReduction="20000"/>
          </a:bodyPr>
          <a:lstStyle/>
          <a:p>
            <a:pPr>
              <a:buFont typeface="Arial" pitchFamily="34" charset="0"/>
              <a:buChar char="•"/>
              <a:defRPr/>
            </a:pPr>
            <a:r>
              <a:rPr lang="en-US" sz="1800" dirty="0">
                <a:latin typeface="Trebuchet MS" panose="020B0603020202020204" pitchFamily="34" charset="0"/>
              </a:rPr>
              <a:t>Advertisement/Bid documents</a:t>
            </a:r>
          </a:p>
          <a:p>
            <a:pPr>
              <a:buFont typeface="Arial" pitchFamily="34" charset="0"/>
              <a:buChar char="•"/>
              <a:defRPr/>
            </a:pPr>
            <a:r>
              <a:rPr lang="en-US" sz="1800" dirty="0">
                <a:latin typeface="Trebuchet MS" panose="020B0603020202020204" pitchFamily="34" charset="0"/>
              </a:rPr>
              <a:t>Consultant Selection process</a:t>
            </a:r>
          </a:p>
          <a:p>
            <a:pPr>
              <a:buFont typeface="Arial" pitchFamily="34" charset="0"/>
              <a:buChar char="•"/>
              <a:defRPr/>
            </a:pPr>
            <a:r>
              <a:rPr lang="en-US" sz="1800" dirty="0">
                <a:latin typeface="Trebuchet MS" panose="020B0603020202020204" pitchFamily="34" charset="0"/>
              </a:rPr>
              <a:t>Project Diaries</a:t>
            </a:r>
          </a:p>
          <a:p>
            <a:pPr>
              <a:buFont typeface="Arial" pitchFamily="34" charset="0"/>
              <a:buChar char="•"/>
              <a:defRPr/>
            </a:pPr>
            <a:r>
              <a:rPr lang="en-US" sz="1800" dirty="0">
                <a:latin typeface="Trebuchet MS" panose="020B0603020202020204" pitchFamily="34" charset="0"/>
              </a:rPr>
              <a:t>Pay Record Books</a:t>
            </a:r>
          </a:p>
          <a:p>
            <a:pPr>
              <a:buFont typeface="Arial" pitchFamily="34" charset="0"/>
              <a:buChar char="•"/>
              <a:defRPr/>
            </a:pPr>
            <a:r>
              <a:rPr lang="en-US" sz="1800" dirty="0">
                <a:latin typeface="Trebuchet MS" panose="020B0603020202020204" pitchFamily="34" charset="0"/>
              </a:rPr>
              <a:t>Concrete/Asphalt/ABC test results/frequencies</a:t>
            </a:r>
          </a:p>
          <a:p>
            <a:pPr>
              <a:buFont typeface="Arial" pitchFamily="34" charset="0"/>
              <a:buChar char="•"/>
              <a:defRPr/>
            </a:pPr>
            <a:r>
              <a:rPr lang="en-US" sz="1800" dirty="0">
                <a:latin typeface="Trebuchet MS" panose="020B0603020202020204" pitchFamily="34" charset="0"/>
              </a:rPr>
              <a:t>Weight tickets</a:t>
            </a:r>
          </a:p>
          <a:p>
            <a:pPr>
              <a:buFont typeface="Arial" pitchFamily="34" charset="0"/>
              <a:buChar char="•"/>
              <a:defRPr/>
            </a:pPr>
            <a:r>
              <a:rPr lang="en-US" sz="1800" dirty="0">
                <a:latin typeface="Trebuchet MS" panose="020B0603020202020204" pitchFamily="34" charset="0"/>
              </a:rPr>
              <a:t>Pay Estimates</a:t>
            </a:r>
          </a:p>
          <a:p>
            <a:pPr>
              <a:buFont typeface="Arial" pitchFamily="34" charset="0"/>
              <a:buChar char="•"/>
              <a:defRPr/>
            </a:pPr>
            <a:r>
              <a:rPr lang="en-US" sz="1800" dirty="0">
                <a:latin typeface="Trebuchet MS" panose="020B0603020202020204" pitchFamily="34" charset="0"/>
              </a:rPr>
              <a:t>Supplemental </a:t>
            </a:r>
            <a:r>
              <a:rPr lang="en-US" sz="1800" dirty="0" smtClean="0">
                <a:latin typeface="Trebuchet MS" panose="020B0603020202020204" pitchFamily="34" charset="0"/>
              </a:rPr>
              <a:t>Agreements</a:t>
            </a:r>
          </a:p>
          <a:p>
            <a:pPr>
              <a:buFont typeface="Arial" pitchFamily="34" charset="0"/>
              <a:buChar char="•"/>
              <a:defRPr/>
            </a:pPr>
            <a:r>
              <a:rPr lang="en-US" sz="1800" dirty="0">
                <a:latin typeface="Trebuchet MS" panose="020B0603020202020204" pitchFamily="34" charset="0"/>
              </a:rPr>
              <a:t>Wage </a:t>
            </a:r>
            <a:r>
              <a:rPr lang="en-US" sz="1800" dirty="0" smtClean="0">
                <a:latin typeface="Trebuchet MS" panose="020B0603020202020204" pitchFamily="34" charset="0"/>
              </a:rPr>
              <a:t>Rates/Interviews</a:t>
            </a:r>
            <a:endParaRPr lang="en-US" sz="1800" dirty="0">
              <a:latin typeface="Trebuchet MS" panose="020B0603020202020204" pitchFamily="34" charset="0"/>
            </a:endParaRPr>
          </a:p>
          <a:p>
            <a:pPr>
              <a:buFont typeface="Arial" pitchFamily="34" charset="0"/>
              <a:buChar char="•"/>
              <a:defRPr/>
            </a:pPr>
            <a:r>
              <a:rPr lang="en-US" sz="1800" dirty="0">
                <a:latin typeface="Trebuchet MS" panose="020B0603020202020204" pitchFamily="34" charset="0"/>
              </a:rPr>
              <a:t>DBE/Subcontractors</a:t>
            </a:r>
          </a:p>
          <a:p>
            <a:pPr>
              <a:buFont typeface="Arial" pitchFamily="34" charset="0"/>
              <a:buChar char="•"/>
              <a:defRPr/>
            </a:pPr>
            <a:r>
              <a:rPr lang="en-US" sz="1800" dirty="0">
                <a:latin typeface="Trebuchet MS" panose="020B0603020202020204" pitchFamily="34" charset="0"/>
              </a:rPr>
              <a:t>Grading</a:t>
            </a:r>
          </a:p>
          <a:p>
            <a:pPr>
              <a:buFont typeface="Arial" pitchFamily="34" charset="0"/>
              <a:buChar char="•"/>
              <a:defRPr/>
            </a:pPr>
            <a:r>
              <a:rPr lang="en-US" sz="1800" dirty="0">
                <a:latin typeface="Trebuchet MS" panose="020B0603020202020204" pitchFamily="34" charset="0"/>
              </a:rPr>
              <a:t>Traffic Control</a:t>
            </a:r>
          </a:p>
          <a:p>
            <a:pPr>
              <a:buFont typeface="Arial" pitchFamily="34" charset="0"/>
              <a:buChar char="•"/>
              <a:defRPr/>
            </a:pPr>
            <a:r>
              <a:rPr lang="en-US" sz="1800" dirty="0">
                <a:latin typeface="Trebuchet MS" panose="020B0603020202020204" pitchFamily="34" charset="0"/>
              </a:rPr>
              <a:t>Erosion Control</a:t>
            </a:r>
          </a:p>
          <a:p>
            <a:pPr>
              <a:buFont typeface="Arial" pitchFamily="34" charset="0"/>
              <a:buChar char="•"/>
              <a:defRPr/>
            </a:pPr>
            <a:r>
              <a:rPr lang="en-US" sz="1800" dirty="0">
                <a:latin typeface="Trebuchet MS" panose="020B0603020202020204" pitchFamily="34" charset="0"/>
              </a:rPr>
              <a:t>Signs</a:t>
            </a:r>
          </a:p>
          <a:p>
            <a:pPr>
              <a:buFont typeface="Arial" pitchFamily="34" charset="0"/>
              <a:buChar char="•"/>
              <a:defRPr/>
            </a:pPr>
            <a:r>
              <a:rPr lang="en-US" sz="1800" dirty="0">
                <a:latin typeface="Trebuchet MS" panose="020B0603020202020204" pitchFamily="34" charset="0"/>
              </a:rPr>
              <a:t>Material Certifications</a:t>
            </a:r>
          </a:p>
          <a:p>
            <a:pPr>
              <a:buFont typeface="Arial" pitchFamily="34" charset="0"/>
              <a:buChar char="•"/>
              <a:defRPr/>
            </a:pPr>
            <a:r>
              <a:rPr lang="en-US" sz="1800" dirty="0">
                <a:latin typeface="Trebuchet MS" panose="020B0603020202020204" pitchFamily="34" charset="0"/>
              </a:rPr>
              <a:t>Job-site Posters</a:t>
            </a:r>
          </a:p>
          <a:p>
            <a:pPr>
              <a:buFont typeface="Arial" pitchFamily="34" charset="0"/>
              <a:buChar char="•"/>
              <a:defRPr/>
            </a:pPr>
            <a:r>
              <a:rPr lang="en-US" sz="1800" dirty="0">
                <a:latin typeface="Trebuchet MS" panose="020B0603020202020204" pitchFamily="34" charset="0"/>
              </a:rPr>
              <a:t>LPA/NCDOT Oversight</a:t>
            </a:r>
          </a:p>
          <a:p>
            <a:pPr>
              <a:buFont typeface="Arial" pitchFamily="34" charset="0"/>
              <a:buChar char="•"/>
              <a:defRPr/>
            </a:pPr>
            <a:r>
              <a:rPr lang="en-US" sz="1800" dirty="0">
                <a:latin typeface="Trebuchet MS" panose="020B0603020202020204" pitchFamily="34" charset="0"/>
              </a:rPr>
              <a:t>Project </a:t>
            </a:r>
            <a:r>
              <a:rPr lang="en-US" sz="1800" dirty="0" smtClean="0">
                <a:latin typeface="Trebuchet MS" panose="020B0603020202020204" pitchFamily="34" charset="0"/>
              </a:rPr>
              <a:t>Final Acceptance Process</a:t>
            </a:r>
            <a:endParaRPr lang="en-US" sz="1800" dirty="0">
              <a:latin typeface="Trebuchet MS" panose="020B0603020202020204" pitchFamily="34" charset="0"/>
            </a:endParaRPr>
          </a:p>
          <a:p>
            <a:pPr>
              <a:buFont typeface="Arial" pitchFamily="34" charset="0"/>
              <a:buChar char="•"/>
              <a:defRPr/>
            </a:pPr>
            <a:endParaRPr lang="en-US" sz="1800" dirty="0">
              <a:latin typeface="Trebuchet MS" panose="020B0603020202020204" pitchFamily="34" charset="0"/>
            </a:endParaRPr>
          </a:p>
          <a:p>
            <a:pPr marL="0" indent="0">
              <a:buNone/>
              <a:defRPr/>
            </a:pPr>
            <a:endParaRPr lang="en-US" sz="2000" dirty="0">
              <a:latin typeface="Trebuchet MS" panose="020B0603020202020204" pitchFamily="34" charset="0"/>
            </a:endParaRPr>
          </a:p>
          <a:p>
            <a:pPr marL="533400" indent="-533400">
              <a:buNone/>
              <a:defRPr/>
            </a:pPr>
            <a:endParaRPr lang="en-US" dirty="0"/>
          </a:p>
          <a:p>
            <a:pPr marL="0" indent="0">
              <a:buNone/>
            </a:pPr>
            <a:endParaRPr lang="en-US" dirty="0"/>
          </a:p>
        </p:txBody>
      </p:sp>
    </p:spTree>
    <p:extLst>
      <p:ext uri="{BB962C8B-B14F-4D97-AF65-F5344CB8AC3E}">
        <p14:creationId xmlns:p14="http://schemas.microsoft.com/office/powerpoint/2010/main" val="222056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Preliminary Project Reviews</a:t>
            </a:r>
            <a:endParaRPr lang="en-US" dirty="0">
              <a:solidFill>
                <a:schemeClr val="bg1"/>
              </a:solidFill>
            </a:endParaRPr>
          </a:p>
        </p:txBody>
      </p:sp>
      <p:sp>
        <p:nvSpPr>
          <p:cNvPr id="3" name="Content Placeholder 2"/>
          <p:cNvSpPr>
            <a:spLocks noGrp="1"/>
          </p:cNvSpPr>
          <p:nvPr>
            <p:ph idx="1"/>
          </p:nvPr>
        </p:nvSpPr>
        <p:spPr>
          <a:xfrm>
            <a:off x="393539" y="1643606"/>
            <a:ext cx="11435788" cy="4676172"/>
          </a:xfrm>
        </p:spPr>
        <p:txBody>
          <a:bodyPr>
            <a:normAutofit/>
          </a:bodyPr>
          <a:lstStyle/>
          <a:p>
            <a:pPr marL="0" indent="0">
              <a:buNone/>
              <a:defRPr/>
            </a:pPr>
            <a:endParaRPr lang="en-US" sz="2000" dirty="0">
              <a:latin typeface="Trebuchet MS" panose="020B0603020202020204" pitchFamily="34" charset="0"/>
            </a:endParaRPr>
          </a:p>
          <a:p>
            <a:pPr marL="533400" indent="-533400">
              <a:buNone/>
              <a:defRPr/>
            </a:pPr>
            <a:endParaRPr lang="en-US" dirty="0"/>
          </a:p>
          <a:p>
            <a:pPr marL="0" indent="0">
              <a:buNone/>
            </a:pPr>
            <a:endParaRPr lang="en-US" dirty="0"/>
          </a:p>
        </p:txBody>
      </p:sp>
      <p:sp>
        <p:nvSpPr>
          <p:cNvPr id="4" name="Rectangle 3"/>
          <p:cNvSpPr/>
          <p:nvPr/>
        </p:nvSpPr>
        <p:spPr>
          <a:xfrm>
            <a:off x="289367" y="1741412"/>
            <a:ext cx="11539960" cy="4339650"/>
          </a:xfrm>
          <a:prstGeom prst="rect">
            <a:avLst/>
          </a:prstGeom>
        </p:spPr>
        <p:txBody>
          <a:bodyPr wrap="square">
            <a:spAutoFit/>
          </a:bodyPr>
          <a:lstStyle/>
          <a:p>
            <a:pPr>
              <a:defRPr/>
            </a:pPr>
            <a:r>
              <a:rPr lang="en-US" sz="2800" dirty="0">
                <a:latin typeface="Trebuchet MS" panose="020B0603020202020204" pitchFamily="34" charset="0"/>
              </a:rPr>
              <a:t>LPA Program Manager will be conducting two types of reviews:</a:t>
            </a:r>
          </a:p>
          <a:p>
            <a:pPr>
              <a:defRPr/>
            </a:pPr>
            <a:endParaRPr lang="en-US" sz="2800" dirty="0">
              <a:latin typeface="Trebuchet MS" panose="020B0603020202020204" pitchFamily="34" charset="0"/>
            </a:endParaRPr>
          </a:p>
          <a:p>
            <a:pPr>
              <a:defRPr/>
            </a:pPr>
            <a:r>
              <a:rPr lang="en-US" sz="2800" b="1" dirty="0">
                <a:latin typeface="Trebuchet MS" panose="020B0603020202020204" pitchFamily="34" charset="0"/>
              </a:rPr>
              <a:t>Preliminary Reviews </a:t>
            </a:r>
            <a:r>
              <a:rPr lang="en-US" sz="2800" dirty="0">
                <a:latin typeface="Trebuchet MS" panose="020B0603020202020204" pitchFamily="34" charset="0"/>
              </a:rPr>
              <a:t>– </a:t>
            </a:r>
            <a:r>
              <a:rPr lang="en-US" sz="2800" dirty="0" smtClean="0">
                <a:latin typeface="Trebuchet MS" panose="020B0603020202020204" pitchFamily="34" charset="0"/>
              </a:rPr>
              <a:t>(Can be requested by the municipality or NCDOT.)  </a:t>
            </a:r>
          </a:p>
          <a:p>
            <a:pPr>
              <a:defRPr/>
            </a:pPr>
            <a:endParaRPr lang="en-US" sz="2800" dirty="0" smtClean="0">
              <a:latin typeface="Trebuchet MS" panose="020B0603020202020204" pitchFamily="34" charset="0"/>
            </a:endParaRPr>
          </a:p>
          <a:p>
            <a:pPr>
              <a:defRPr/>
            </a:pPr>
            <a:r>
              <a:rPr lang="en-US" sz="2800" dirty="0" smtClean="0">
                <a:latin typeface="Trebuchet MS" panose="020B0603020202020204" pitchFamily="34" charset="0"/>
              </a:rPr>
              <a:t>These reviews are conducted just </a:t>
            </a:r>
            <a:r>
              <a:rPr lang="en-US" sz="2800" dirty="0">
                <a:latin typeface="Trebuchet MS" panose="020B0603020202020204" pitchFamily="34" charset="0"/>
              </a:rPr>
              <a:t>after the project has been authorized by FHWA to ensure everyone is on the same page as far as expectations and requirements. (This review is good for municipalities who have never received Federal funds.)</a:t>
            </a:r>
          </a:p>
          <a:p>
            <a:pPr>
              <a:defRPr/>
            </a:pPr>
            <a:endParaRPr lang="en-US" sz="2400" dirty="0">
              <a:latin typeface="Trebuchet MS" panose="020B0603020202020204" pitchFamily="34" charset="0"/>
            </a:endParaRPr>
          </a:p>
        </p:txBody>
      </p:sp>
    </p:spTree>
    <p:extLst>
      <p:ext uri="{BB962C8B-B14F-4D97-AF65-F5344CB8AC3E}">
        <p14:creationId xmlns:p14="http://schemas.microsoft.com/office/powerpoint/2010/main" val="197718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Records Reviews </a:t>
            </a:r>
            <a:endParaRPr lang="en-US" dirty="0">
              <a:solidFill>
                <a:schemeClr val="bg1"/>
              </a:solidFill>
            </a:endParaRPr>
          </a:p>
        </p:txBody>
      </p:sp>
      <p:sp>
        <p:nvSpPr>
          <p:cNvPr id="3" name="Content Placeholder 2"/>
          <p:cNvSpPr>
            <a:spLocks noGrp="1"/>
          </p:cNvSpPr>
          <p:nvPr>
            <p:ph idx="1"/>
          </p:nvPr>
        </p:nvSpPr>
        <p:spPr>
          <a:xfrm>
            <a:off x="402336" y="1435261"/>
            <a:ext cx="11338560" cy="4884516"/>
          </a:xfrm>
        </p:spPr>
        <p:txBody>
          <a:bodyPr>
            <a:normAutofit/>
          </a:bodyPr>
          <a:lstStyle/>
          <a:p>
            <a:pPr>
              <a:defRPr/>
            </a:pPr>
            <a:r>
              <a:rPr lang="en-US" sz="3300" b="1" dirty="0">
                <a:latin typeface="Trebuchet MS" panose="020B0603020202020204" pitchFamily="34" charset="0"/>
              </a:rPr>
              <a:t>Records </a:t>
            </a:r>
            <a:r>
              <a:rPr lang="en-US" sz="3300" b="1" dirty="0" smtClean="0">
                <a:latin typeface="Trebuchet MS" panose="020B0603020202020204" pitchFamily="34" charset="0"/>
              </a:rPr>
              <a:t>Reviews </a:t>
            </a:r>
            <a:r>
              <a:rPr lang="en-US" sz="3300" dirty="0">
                <a:latin typeface="Trebuchet MS" panose="020B0603020202020204" pitchFamily="34" charset="0"/>
              </a:rPr>
              <a:t>– Will consist of a review of all project records and documentation for the project. </a:t>
            </a:r>
            <a:r>
              <a:rPr lang="en-US" sz="3300" dirty="0" smtClean="0">
                <a:latin typeface="Trebuchet MS" panose="020B0603020202020204" pitchFamily="34" charset="0"/>
              </a:rPr>
              <a:t> (I will provide a copy of the checklist that I use!)  </a:t>
            </a:r>
          </a:p>
          <a:p>
            <a:pPr>
              <a:defRPr/>
            </a:pPr>
            <a:endParaRPr lang="en-US" sz="2400" dirty="0" smtClean="0">
              <a:latin typeface="Trebuchet MS" panose="020B0603020202020204" pitchFamily="34" charset="0"/>
            </a:endParaRPr>
          </a:p>
          <a:p>
            <a:pPr>
              <a:defRPr/>
            </a:pPr>
            <a:endParaRPr lang="en-US" sz="2400" dirty="0" smtClean="0">
              <a:latin typeface="Trebuchet MS" panose="020B0603020202020204" pitchFamily="34" charset="0"/>
            </a:endParaRPr>
          </a:p>
          <a:p>
            <a:pPr>
              <a:defRPr/>
            </a:pPr>
            <a:endParaRPr lang="en-US" sz="2400" dirty="0" smtClean="0">
              <a:latin typeface="Trebuchet MS" panose="020B0603020202020204" pitchFamily="34" charset="0"/>
            </a:endParaRPr>
          </a:p>
          <a:p>
            <a:pPr>
              <a:defRPr/>
            </a:pPr>
            <a:endParaRPr lang="en-US" sz="2400" dirty="0" smtClean="0">
              <a:latin typeface="Trebuchet MS" panose="020B0603020202020204" pitchFamily="34" charset="0"/>
            </a:endParaRPr>
          </a:p>
          <a:p>
            <a:pPr>
              <a:defRPr/>
            </a:pPr>
            <a:endParaRPr lang="en-US" sz="2400" dirty="0">
              <a:latin typeface="Trebuchet MS" panose="020B0603020202020204" pitchFamily="34" charset="0"/>
            </a:endParaRPr>
          </a:p>
          <a:p>
            <a:pPr>
              <a:defRPr/>
            </a:pPr>
            <a:endParaRPr lang="en-US" sz="2400" dirty="0">
              <a:latin typeface="Trebuchet MS" panose="020B0603020202020204" pitchFamily="34" charset="0"/>
            </a:endParaRPr>
          </a:p>
          <a:p>
            <a:pPr>
              <a:defRPr/>
            </a:pPr>
            <a:endParaRPr lang="en-US" sz="2400" b="1" dirty="0" smtClean="0">
              <a:solidFill>
                <a:srgbClr val="FF0000"/>
              </a:solidFill>
              <a:latin typeface="Trebuchet MS" panose="020B0603020202020204" pitchFamily="34" charset="0"/>
            </a:endParaRPr>
          </a:p>
          <a:p>
            <a:pPr>
              <a:defRPr/>
            </a:pPr>
            <a:endParaRPr lang="en-US" sz="2400" b="1" dirty="0">
              <a:solidFill>
                <a:srgbClr val="FF0000"/>
              </a:solidFill>
              <a:latin typeface="Trebuchet MS" panose="020B0603020202020204" pitchFamily="34" charset="0"/>
            </a:endParaRPr>
          </a:p>
          <a:p>
            <a:pPr>
              <a:defRPr/>
            </a:pPr>
            <a:endParaRPr lang="en-US" sz="2400" b="1" dirty="0" smtClean="0">
              <a:solidFill>
                <a:srgbClr val="FF0000"/>
              </a:solidFill>
              <a:latin typeface="Trebuchet MS" panose="020B0603020202020204" pitchFamily="34" charset="0"/>
            </a:endParaRPr>
          </a:p>
          <a:p>
            <a:pPr>
              <a:defRPr/>
            </a:pPr>
            <a:endParaRPr lang="en-US" sz="2400" b="1" dirty="0" smtClean="0">
              <a:solidFill>
                <a:srgbClr val="FF0000"/>
              </a:solidFill>
              <a:latin typeface="Trebuchet MS" panose="020B0603020202020204" pitchFamily="34" charset="0"/>
            </a:endParaRPr>
          </a:p>
          <a:p>
            <a:pPr>
              <a:defRPr/>
            </a:pPr>
            <a:endParaRPr lang="en-US" sz="2400" b="1" dirty="0">
              <a:solidFill>
                <a:srgbClr val="FF0000"/>
              </a:solidFill>
              <a:latin typeface="Trebuchet MS" panose="020B0603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2243" y="3448853"/>
            <a:ext cx="4259484" cy="2859387"/>
          </a:xfrm>
          <a:prstGeom prst="rect">
            <a:avLst/>
          </a:prstGeom>
        </p:spPr>
      </p:pic>
    </p:spTree>
    <p:extLst>
      <p:ext uri="{BB962C8B-B14F-4D97-AF65-F5344CB8AC3E}">
        <p14:creationId xmlns:p14="http://schemas.microsoft.com/office/powerpoint/2010/main" val="1211664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1292</TotalTime>
  <Words>584</Words>
  <Application>Microsoft Office PowerPoint</Application>
  <PresentationFormat>Custom</PresentationFormat>
  <Paragraphs>122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PowerPoint Presentation</vt:lpstr>
      <vt:lpstr>Funding Categories</vt:lpstr>
      <vt:lpstr>Common Terms</vt:lpstr>
      <vt:lpstr>Project/Funds Authorization</vt:lpstr>
      <vt:lpstr>Inactive Projects</vt:lpstr>
      <vt:lpstr>Review Findings</vt:lpstr>
      <vt:lpstr>Items Typically Reviewed</vt:lpstr>
      <vt:lpstr>Preliminary Project Reviews</vt:lpstr>
      <vt:lpstr>Records Reviews </vt:lpstr>
      <vt:lpstr>Material Certification &amp; Project Closeout</vt:lpstr>
      <vt:lpstr>Don’t Be Afraid To Ask For Help!</vt:lpstr>
      <vt:lpstr>Teamwork</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Wilmington Urban Area Metropolitan Planning Organization</dc:title>
  <dc:creator>Brittany Strait</dc:creator>
  <cp:lastModifiedBy>Smart, Lindsay</cp:lastModifiedBy>
  <cp:revision>112</cp:revision>
  <cp:lastPrinted>2016-08-26T13:28:16Z</cp:lastPrinted>
  <dcterms:created xsi:type="dcterms:W3CDTF">2015-07-30T13:01:13Z</dcterms:created>
  <dcterms:modified xsi:type="dcterms:W3CDTF">2016-08-26T14:22:21Z</dcterms:modified>
</cp:coreProperties>
</file>