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04800"/>
            <a:ext cx="2979888" cy="1066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CHC M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9888" y="274638"/>
            <a:ext cx="5706912" cy="1143000"/>
          </a:xfrm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2979888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D86751-171A-44E5-A6E4-83894812C04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DCD1FE-1721-49A2-B15A-42F681187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Are Projects Funded?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07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must be in the TIP and STIP</a:t>
            </a:r>
          </a:p>
          <a:p>
            <a:endParaRPr lang="en-US" dirty="0"/>
          </a:p>
          <a:p>
            <a:r>
              <a:rPr lang="en-US" dirty="0"/>
              <a:t>As projects are delayed or scopes change, amendments must be made.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Amendments can be time consuming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~6 months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CMAQ even longer due to air quality review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and STIP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5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Locally managed federal projects in DCHC MPO are almost exclusively bicycle, pedestrian, and transit</a:t>
            </a:r>
          </a:p>
          <a:p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CTP </a:t>
            </a:r>
            <a:r>
              <a:rPr lang="en-US" dirty="0" smtClean="0">
                <a:sym typeface="Wingdings" panose="05000000000000000000" pitchFamily="2" charset="2"/>
              </a:rPr>
              <a:t> MTP  TIP</a:t>
            </a:r>
          </a:p>
          <a:p>
            <a:pPr marL="109728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109728" indent="0" algn="ctr">
              <a:buNone/>
            </a:pPr>
            <a:r>
              <a:rPr lang="en-US" dirty="0">
                <a:sym typeface="Wingdings" panose="05000000000000000000" pitchFamily="2" charset="2"/>
              </a:rPr>
              <a:t>may be more </a:t>
            </a:r>
            <a:r>
              <a:rPr lang="en-US" dirty="0" smtClean="0">
                <a:sym typeface="Wingdings" panose="05000000000000000000" pitchFamily="2" charset="2"/>
              </a:rPr>
              <a:t>like</a:t>
            </a:r>
          </a:p>
          <a:p>
            <a:pPr marL="109728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109728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Local Plan or Need 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MPO Programming or Prioritization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TIP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0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Transit:  State share (typically 10%)</a:t>
            </a:r>
          </a:p>
          <a:p>
            <a:pPr lvl="1"/>
            <a:r>
              <a:rPr lang="en-US" dirty="0" smtClean="0"/>
              <a:t>Requires federal and local shares</a:t>
            </a:r>
          </a:p>
          <a:p>
            <a:r>
              <a:rPr lang="en-US" dirty="0" smtClean="0"/>
              <a:t>Bike/Ped:  Transportation Alternatives Program (state-controlled portion)</a:t>
            </a:r>
          </a:p>
          <a:p>
            <a:pPr lvl="1"/>
            <a:r>
              <a:rPr lang="en-US" dirty="0" smtClean="0"/>
              <a:t>Requires local match – no state funding for independent bike/</a:t>
            </a:r>
            <a:r>
              <a:rPr lang="en-US" dirty="0" err="1" smtClean="0"/>
              <a:t>ped</a:t>
            </a:r>
            <a:r>
              <a:rPr lang="en-US" dirty="0" smtClean="0"/>
              <a:t> projects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Additional funding not available without re-Prioritization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TIME CONSUMING!!!! UNCERTAINTY!!!!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 Prioritization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9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CMAQ, STP-DA, TAP-DA</a:t>
            </a:r>
          </a:p>
          <a:p>
            <a:r>
              <a:rPr lang="en-US" dirty="0" smtClean="0"/>
              <a:t>Funding </a:t>
            </a:r>
            <a:r>
              <a:rPr lang="en-US" dirty="0"/>
              <a:t>priority will be given to projects in the adopted DCHC Metropolitan Transportation Plan in the following categories and </a:t>
            </a:r>
            <a:r>
              <a:rPr lang="en-US" dirty="0">
                <a:solidFill>
                  <a:schemeClr val="accent2"/>
                </a:solidFill>
              </a:rPr>
              <a:t>not for roadway projects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transit; </a:t>
            </a:r>
          </a:p>
          <a:p>
            <a:pPr lvl="1"/>
            <a:r>
              <a:rPr lang="en-US" dirty="0" smtClean="0"/>
              <a:t>Bicycle </a:t>
            </a:r>
            <a:r>
              <a:rPr lang="en-US" dirty="0"/>
              <a:t>and pedestrian facilities; </a:t>
            </a:r>
          </a:p>
          <a:p>
            <a:pPr lvl="1"/>
            <a:r>
              <a:rPr lang="en-US" dirty="0" smtClean="0"/>
              <a:t>Transportation </a:t>
            </a:r>
            <a:r>
              <a:rPr lang="en-US" dirty="0"/>
              <a:t>System Management, Transportation Demand Management, Intelligent Transportation Systems; </a:t>
            </a:r>
          </a:p>
          <a:p>
            <a:pPr lvl="1"/>
            <a:r>
              <a:rPr lang="en-US" dirty="0" smtClean="0"/>
              <a:t>Scenic </a:t>
            </a:r>
            <a:r>
              <a:rPr lang="en-US" dirty="0"/>
              <a:t>and environmental enhancements; </a:t>
            </a:r>
          </a:p>
          <a:p>
            <a:pPr lvl="1"/>
            <a:r>
              <a:rPr lang="en-US" dirty="0" smtClean="0"/>
              <a:t>Planning </a:t>
            </a:r>
            <a:r>
              <a:rPr lang="en-US" dirty="0"/>
              <a:t>studies that support the implementation or development of the adopted and future versions of DCHC’s Metropolitan Transportation Plan and air quality programs. </a:t>
            </a:r>
          </a:p>
          <a:p>
            <a:r>
              <a:rPr lang="en-US" dirty="0" smtClean="0"/>
              <a:t>When </a:t>
            </a:r>
            <a:r>
              <a:rPr lang="en-US" dirty="0"/>
              <a:t>projects are being considered, equity and funding in jurisdictions over time will be considered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2003 DCHC MPO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0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Typically, NCDOT tells the MPO to program a certain budget every 2 years.</a:t>
            </a:r>
          </a:p>
          <a:p>
            <a:r>
              <a:rPr lang="en-US" dirty="0" smtClean="0"/>
              <a:t>CMAQ application including air quality benefits required and is reviewed by NCDOT and FHWA.</a:t>
            </a:r>
          </a:p>
          <a:p>
            <a:r>
              <a:rPr lang="en-US" dirty="0" smtClean="0"/>
              <a:t>In general, MPO programs funding based on the emission benefits/$</a:t>
            </a:r>
          </a:p>
          <a:p>
            <a:pPr lvl="1"/>
            <a:r>
              <a:rPr lang="en-US" dirty="0" smtClean="0"/>
              <a:t>Historical hierarchy:  TDM, bus expansions, bus replacements, bicycle, pedestrian</a:t>
            </a:r>
          </a:p>
          <a:p>
            <a:r>
              <a:rPr lang="en-US" dirty="0" smtClean="0"/>
              <a:t>Must be adopted in STIP and TIP.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Any changes require new CMAQ application.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TIME CONSUMING!!!!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CMAQ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0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Funding allocated specifically to the DCHC MPO by federal legislation.  </a:t>
            </a:r>
          </a:p>
          <a:p>
            <a:r>
              <a:rPr lang="en-US" dirty="0" smtClean="0"/>
              <a:t>DCHC MPO programs funding independently but still must be in TIP and STIP.</a:t>
            </a:r>
          </a:p>
          <a:p>
            <a:r>
              <a:rPr lang="en-US" dirty="0" smtClean="0"/>
              <a:t>STP-DA can fund most anything</a:t>
            </a:r>
          </a:p>
          <a:p>
            <a:pPr lvl="1"/>
            <a:r>
              <a:rPr lang="en-US" dirty="0" smtClean="0"/>
              <a:t>DCHC MPO Policy = non-highway projects</a:t>
            </a:r>
          </a:p>
          <a:p>
            <a:r>
              <a:rPr lang="en-US" dirty="0" smtClean="0"/>
              <a:t>TAP-DA = non-highway</a:t>
            </a:r>
          </a:p>
          <a:p>
            <a:pPr lvl="1"/>
            <a:r>
              <a:rPr lang="en-US" dirty="0" smtClean="0"/>
              <a:t>DCHC MPO Policy = Regional-scale bike/</a:t>
            </a:r>
            <a:r>
              <a:rPr lang="en-US" dirty="0" err="1" smtClean="0"/>
              <a:t>ped</a:t>
            </a:r>
            <a:r>
              <a:rPr lang="en-US" dirty="0" smtClean="0"/>
              <a:t> projects</a:t>
            </a:r>
          </a:p>
          <a:p>
            <a:r>
              <a:rPr lang="en-US" dirty="0" smtClean="0"/>
              <a:t>Annual distribution for planning</a:t>
            </a:r>
          </a:p>
          <a:p>
            <a:r>
              <a:rPr lang="en-US" dirty="0" smtClean="0"/>
              <a:t>As needed distribution for capital projects	</a:t>
            </a:r>
          </a:p>
          <a:p>
            <a:pPr lvl="1"/>
            <a:r>
              <a:rPr lang="en-US" dirty="0" smtClean="0"/>
              <a:t>Amendments have been made periodically to advance projects in need of additional funding.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STP-DA and TAP-DA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3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Set-aside for planning activities by TJ COG and DCHC MPO</a:t>
            </a:r>
          </a:p>
          <a:p>
            <a:r>
              <a:rPr lang="en-US" dirty="0" smtClean="0"/>
              <a:t>Remainder</a:t>
            </a:r>
          </a:p>
          <a:p>
            <a:pPr lvl="1"/>
            <a:r>
              <a:rPr lang="en-US" dirty="0" smtClean="0"/>
              <a:t>25% Regional Bicycle and Pedestrian</a:t>
            </a:r>
          </a:p>
          <a:p>
            <a:pPr lvl="2"/>
            <a:r>
              <a:rPr lang="en-US" dirty="0" smtClean="0"/>
              <a:t>Competitive process</a:t>
            </a:r>
          </a:p>
          <a:p>
            <a:pPr lvl="1"/>
            <a:r>
              <a:rPr lang="en-US" dirty="0" smtClean="0"/>
              <a:t>25% Transit</a:t>
            </a:r>
          </a:p>
          <a:p>
            <a:pPr lvl="2"/>
            <a:r>
              <a:rPr lang="en-US" dirty="0" smtClean="0"/>
              <a:t>GoTriangle, </a:t>
            </a:r>
            <a:r>
              <a:rPr lang="en-US" dirty="0" err="1" smtClean="0"/>
              <a:t>GoDurham</a:t>
            </a:r>
            <a:r>
              <a:rPr lang="en-US" dirty="0" smtClean="0"/>
              <a:t>, Chapel Hill Transit, Orange Public Transit</a:t>
            </a:r>
          </a:p>
          <a:p>
            <a:pPr lvl="2"/>
            <a:r>
              <a:rPr lang="en-US" dirty="0" smtClean="0"/>
              <a:t>Formula based on revenue miles, revenue hours, unlinked trips, and fleet age</a:t>
            </a:r>
          </a:p>
          <a:p>
            <a:pPr lvl="1"/>
            <a:r>
              <a:rPr lang="en-US" dirty="0" smtClean="0"/>
              <a:t>50% Local Discretionary</a:t>
            </a:r>
          </a:p>
          <a:p>
            <a:pPr lvl="2"/>
            <a:r>
              <a:rPr lang="en-US" dirty="0" smtClean="0"/>
              <a:t>Formula – see next slide</a:t>
            </a:r>
          </a:p>
          <a:p>
            <a:r>
              <a:rPr lang="en-US" dirty="0" smtClean="0"/>
              <a:t>MPO distribution formula has been agreed upon to address equity.  Exceptions will not be made.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STP-DA and TAP-DA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4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Discretionary</a:t>
            </a:r>
          </a:p>
          <a:p>
            <a:pPr lvl="1"/>
            <a:r>
              <a:rPr lang="en-US" dirty="0" smtClean="0"/>
              <a:t>Formula</a:t>
            </a:r>
          </a:p>
          <a:p>
            <a:pPr lvl="2"/>
            <a:r>
              <a:rPr lang="en-US" dirty="0" smtClean="0"/>
              <a:t>Portion by population (so all jurisdictions can choose to support MPO-planning or special projects)</a:t>
            </a:r>
          </a:p>
          <a:p>
            <a:pPr lvl="2"/>
            <a:r>
              <a:rPr lang="en-US" dirty="0"/>
              <a:t>Minimum $ for municipalities (so all municipalities can afford a sizeable project)</a:t>
            </a:r>
          </a:p>
          <a:p>
            <a:pPr lvl="2"/>
            <a:r>
              <a:rPr lang="en-US" dirty="0" smtClean="0"/>
              <a:t>Remainder by population to municipalities only (to address bicycle and pedestrian needs in municipalities)</a:t>
            </a:r>
          </a:p>
          <a:p>
            <a:pPr lvl="1"/>
            <a:r>
              <a:rPr lang="en-US" dirty="0" smtClean="0"/>
              <a:t>Durham, Chapel Hill, Carrboro, Hillsborough</a:t>
            </a:r>
          </a:p>
          <a:p>
            <a:pPr lvl="1"/>
            <a:r>
              <a:rPr lang="en-US" dirty="0" smtClean="0"/>
              <a:t>Durham County, Orange County, Chatham County</a:t>
            </a:r>
          </a:p>
          <a:p>
            <a:pPr lvl="1"/>
            <a:r>
              <a:rPr lang="en-US" dirty="0" smtClean="0"/>
              <a:t>You decide!  Capital projects, transit, or planning.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STP-DA and TAP-DA</a:t>
            </a:r>
          </a:p>
        </p:txBody>
      </p:sp>
    </p:spTree>
    <p:extLst>
      <p:ext uri="{BB962C8B-B14F-4D97-AF65-F5344CB8AC3E}">
        <p14:creationId xmlns:p14="http://schemas.microsoft.com/office/powerpoint/2010/main" val="256493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to the MPO process so you don’t miss deadlines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STI Prioritization every 2 years</a:t>
            </a:r>
          </a:p>
          <a:p>
            <a:r>
              <a:rPr lang="en-US" dirty="0" smtClean="0"/>
              <a:t>CMAQ every 2 years</a:t>
            </a:r>
          </a:p>
          <a:p>
            <a:r>
              <a:rPr lang="en-US" dirty="0" smtClean="0"/>
              <a:t>STP-DA and TAP-DA every year (kind of)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Calls for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8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CHC MPO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DCHC MPO</Template>
  <TotalTime>102</TotalTime>
  <Words>550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DCHC MPO</vt:lpstr>
      <vt:lpstr>How Are Projects Funded?</vt:lpstr>
      <vt:lpstr>Local Projects</vt:lpstr>
      <vt:lpstr>STI Prioritization</vt:lpstr>
      <vt:lpstr>2003 DCHC MPO Policy</vt:lpstr>
      <vt:lpstr>CMAQ </vt:lpstr>
      <vt:lpstr>STP-DA and TAP-DA</vt:lpstr>
      <vt:lpstr>STP-DA and TAP-DA</vt:lpstr>
      <vt:lpstr>STP-DA and TAP-DA</vt:lpstr>
      <vt:lpstr>Calls for Projects</vt:lpstr>
      <vt:lpstr>TIP and STIP</vt:lpstr>
    </vt:vector>
  </TitlesOfParts>
  <Company>City of Durham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Beckmann, Ellen</dc:creator>
  <cp:lastModifiedBy>Beckmann, Ellen</cp:lastModifiedBy>
  <cp:revision>9</cp:revision>
  <dcterms:created xsi:type="dcterms:W3CDTF">2016-08-30T18:45:25Z</dcterms:created>
  <dcterms:modified xsi:type="dcterms:W3CDTF">2016-08-30T20:27:54Z</dcterms:modified>
</cp:coreProperties>
</file>