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5"/>
  </p:sldMasterIdLst>
  <p:notesMasterIdLst>
    <p:notesMasterId r:id="rId24"/>
  </p:notesMasterIdLst>
  <p:sldIdLst>
    <p:sldId id="256" r:id="rId6"/>
    <p:sldId id="257" r:id="rId7"/>
    <p:sldId id="261"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bbs, Sheila B" initials="G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p:scale>
          <a:sx n="97" d="100"/>
          <a:sy n="97" d="100"/>
        </p:scale>
        <p:origin x="-9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6D9D0-2E9B-4F2F-924A-B3B3E9CFCAEC}"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C487D-E38B-444A-A8D9-A3853809DE05}" type="slidenum">
              <a:rPr lang="en-US" smtClean="0"/>
              <a:t>2</a:t>
            </a:fld>
            <a:endParaRPr lang="en-US"/>
          </a:p>
        </p:txBody>
      </p:sp>
    </p:spTree>
    <p:extLst>
      <p:ext uri="{BB962C8B-B14F-4D97-AF65-F5344CB8AC3E}">
        <p14:creationId xmlns:p14="http://schemas.microsoft.com/office/powerpoint/2010/main" val="368149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 is going thru some reorganization.  Mike Kneis has currently received the position as Division Project Development Engineer and is continuing to assist as Project Manager until he can fill his position.</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a:t>
            </a:fld>
            <a:endParaRPr lang="en-US"/>
          </a:p>
        </p:txBody>
      </p:sp>
    </p:spTree>
    <p:extLst>
      <p:ext uri="{BB962C8B-B14F-4D97-AF65-F5344CB8AC3E}">
        <p14:creationId xmlns:p14="http://schemas.microsoft.com/office/powerpoint/2010/main" val="204038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is a simplified implementation process that hits the major milestones of a standard construction project.  Note the red funding authorizations – in order for a Local Government to receive reimbursement for any of these activities, authorization must occur before those activities occur and expenses are incurred.</a:t>
            </a:r>
          </a:p>
          <a:p>
            <a:r>
              <a:rPr lang="en-US" altLang="en-US" dirty="0"/>
              <a:t>The bold items indicate major milestones for a project within that phase and these items must be complete before moving to the next phase.</a:t>
            </a:r>
          </a:p>
          <a:p>
            <a:endParaRPr lang="en-US" altLang="en-US" dirty="0"/>
          </a:p>
          <a:p>
            <a:r>
              <a:rPr lang="en-US" altLang="en-US" dirty="0"/>
              <a:t>The italicized items are other items that typically occur during a phase.</a:t>
            </a:r>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7</a:t>
            </a:fld>
            <a:endParaRPr lang="en-US"/>
          </a:p>
        </p:txBody>
      </p:sp>
    </p:spTree>
    <p:extLst>
      <p:ext uri="{BB962C8B-B14F-4D97-AF65-F5344CB8AC3E}">
        <p14:creationId xmlns:p14="http://schemas.microsoft.com/office/powerpoint/2010/main" val="39575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Agreement is the funding tool that enables NCDOT to reimburse the LGA for the scope of work.  Runs on DOT’s Board Agenda, runs on local board agenda</a:t>
            </a:r>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9</a:t>
            </a:fld>
            <a:endParaRPr lang="en-US"/>
          </a:p>
        </p:txBody>
      </p:sp>
    </p:spTree>
    <p:extLst>
      <p:ext uri="{BB962C8B-B14F-4D97-AF65-F5344CB8AC3E}">
        <p14:creationId xmlns:p14="http://schemas.microsoft.com/office/powerpoint/2010/main" val="396477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 must request authorization AND receive Notice of Authorization before proceeding with each phase that is reimbursable.</a:t>
            </a:r>
          </a:p>
          <a:p>
            <a:r>
              <a:rPr lang="en-US" altLang="en-US" dirty="0"/>
              <a:t>For PE – cannot solicit for professional services</a:t>
            </a:r>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10</a:t>
            </a:fld>
            <a:endParaRPr lang="en-US"/>
          </a:p>
        </p:txBody>
      </p:sp>
    </p:spTree>
    <p:extLst>
      <p:ext uri="{BB962C8B-B14F-4D97-AF65-F5344CB8AC3E}">
        <p14:creationId xmlns:p14="http://schemas.microsoft.com/office/powerpoint/2010/main" val="80542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(Bullet 1): Basically, this means that solicitation and selection of professional services (i.e. engineering and design-related services) must follow a </a:t>
            </a:r>
            <a:r>
              <a:rPr lang="en-US" altLang="en-US" u="sng" dirty="0"/>
              <a:t>qualifications-based selection</a:t>
            </a:r>
            <a:r>
              <a:rPr lang="en-US" altLang="en-US" dirty="0"/>
              <a:t> process.  This is also in line with NC General Statutes concerning procurement of professional services and NCDOT’s policies and procedures.</a:t>
            </a:r>
          </a:p>
          <a:p>
            <a:endParaRPr lang="en-US" altLang="en-US" dirty="0"/>
          </a:p>
          <a:p>
            <a:r>
              <a:rPr lang="en-US" altLang="en-US" dirty="0"/>
              <a:t>(Bullet 2): The LGA will be required to have their own adopted procurement procedures to be reviewed by NCDOT, or they will also have the option to adopt NCDOT’s.  We’re working on revising our current procedures to make it easier for an LGA to adopt ours.</a:t>
            </a:r>
          </a:p>
          <a:p>
            <a:endParaRPr lang="en-US" altLang="en-US" dirty="0"/>
          </a:p>
          <a:p>
            <a:r>
              <a:rPr lang="en-US" altLang="en-US" dirty="0"/>
              <a:t>The LGA will be required to have a cost estimate for professional services, prior to negotiating a contract.</a:t>
            </a:r>
          </a:p>
          <a:p>
            <a:endParaRPr lang="en-US" altLang="en-US" dirty="0"/>
          </a:p>
          <a:p>
            <a:r>
              <a:rPr lang="en-US" altLang="en-US" dirty="0"/>
              <a:t>All documentation must be maintained by the LGA.</a:t>
            </a:r>
          </a:p>
          <a:p>
            <a:endParaRPr lang="en-US" altLang="en-US" dirty="0"/>
          </a:p>
          <a:p>
            <a:r>
              <a:rPr lang="en-US" altLang="en-US" dirty="0"/>
              <a:t>(Last bullet): What this means is that we will assist, but we will not step in and negotiate on the LGA’s behalf.</a:t>
            </a:r>
          </a:p>
        </p:txBody>
      </p:sp>
      <p:sp>
        <p:nvSpPr>
          <p:cNvPr id="4" name="Slide Number Placeholder 3"/>
          <p:cNvSpPr>
            <a:spLocks noGrp="1"/>
          </p:cNvSpPr>
          <p:nvPr>
            <p:ph type="sldNum" sz="quarter" idx="10"/>
          </p:nvPr>
        </p:nvSpPr>
        <p:spPr/>
        <p:txBody>
          <a:bodyPr/>
          <a:lstStyle/>
          <a:p>
            <a:fld id="{456C487D-E38B-444A-A8D9-A3853809DE05}" type="slidenum">
              <a:rPr lang="en-US" smtClean="0"/>
              <a:t>11</a:t>
            </a:fld>
            <a:endParaRPr lang="en-US"/>
          </a:p>
        </p:txBody>
      </p:sp>
    </p:spTree>
    <p:extLst>
      <p:ext uri="{BB962C8B-B14F-4D97-AF65-F5344CB8AC3E}">
        <p14:creationId xmlns:p14="http://schemas.microsoft.com/office/powerpoint/2010/main" val="3343425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Master subtitle style (date)</a:t>
            </a:r>
            <a:endParaRPr lang="en-US" dirty="0"/>
          </a:p>
        </p:txBody>
      </p:sp>
      <p:sp>
        <p:nvSpPr>
          <p:cNvPr id="10" name="Text Placeholder 20"/>
          <p:cNvSpPr>
            <a:spLocks noGrp="1"/>
          </p:cNvSpPr>
          <p:nvPr>
            <p:ph type="body" sz="quarter" idx="10" hasCustomPrompt="1"/>
          </p:nvPr>
        </p:nvSpPr>
        <p:spPr>
          <a:xfrm>
            <a:off x="6891945" y="4045049"/>
            <a:ext cx="4611687" cy="369888"/>
          </a:xfrm>
        </p:spPr>
        <p:txBody>
          <a:bodyPr>
            <a:noAutofit/>
          </a:bodyPr>
          <a:lstStyle>
            <a:lvl1pPr marL="0" indent="0" algn="r">
              <a:buNone/>
              <a:defRPr sz="1800">
                <a:solidFill>
                  <a:srgbClr val="1F497D"/>
                </a:solidFill>
                <a:latin typeface="Arial"/>
                <a:cs typeface="Arial"/>
              </a:defRPr>
            </a:lvl1pPr>
            <a:lvl2pPr algn="r">
              <a:defRPr sz="1800">
                <a:latin typeface="Arial"/>
                <a:cs typeface="Arial"/>
              </a:defRPr>
            </a:lvl2pPr>
            <a:lvl3pPr algn="r">
              <a:defRPr sz="1800">
                <a:latin typeface="Arial"/>
                <a:cs typeface="Arial"/>
              </a:defRPr>
            </a:lvl3pPr>
            <a:lvl4pPr algn="r">
              <a:defRPr sz="1800">
                <a:latin typeface="Arial"/>
                <a:cs typeface="Arial"/>
              </a:defRPr>
            </a:lvl4pPr>
            <a:lvl5pPr algn="r">
              <a:defRPr sz="1800">
                <a:latin typeface="Arial"/>
                <a:cs typeface="Arial"/>
              </a:defRPr>
            </a:lvl5pPr>
          </a:lstStyle>
          <a:p>
            <a:pPr lvl="0"/>
            <a:r>
              <a:rPr lang="en-US" dirty="0" smtClean="0"/>
              <a:t>Presenter Name</a:t>
            </a:r>
            <a:endParaRPr lang="en-US" dirty="0"/>
          </a:p>
        </p:txBody>
      </p:sp>
    </p:spTree>
    <p:extLst>
      <p:ext uri="{BB962C8B-B14F-4D97-AF65-F5344CB8AC3E}">
        <p14:creationId xmlns:p14="http://schemas.microsoft.com/office/powerpoint/2010/main" val="26328875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345777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TextBox 7"/>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7218668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3203705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24041418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dirty="0"/>
          </a:p>
        </p:txBody>
      </p:sp>
      <p:sp>
        <p:nvSpPr>
          <p:cNvPr id="8" name="Picture Placeholder 3"/>
          <p:cNvSpPr>
            <a:spLocks noGrp="1"/>
          </p:cNvSpPr>
          <p:nvPr>
            <p:ph type="pic" sz="quarter" idx="13" hasCustomPrompt="1"/>
          </p:nvPr>
        </p:nvSpPr>
        <p:spPr>
          <a:xfrm>
            <a:off x="838200" y="1228726"/>
            <a:ext cx="10515600" cy="5337924"/>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Large Image</a:t>
            </a:r>
            <a:endParaRPr lang="en-US" dirty="0"/>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7" name="TextBox 6"/>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tx2"/>
                </a:solidFill>
                <a:latin typeface="Times New Roman"/>
                <a:cs typeface="Times New Roman"/>
              </a:rPr>
              <a:t>Transportation</a:t>
            </a:r>
            <a:endParaRPr lang="en-US" sz="1400" i="1" dirty="0">
              <a:solidFill>
                <a:schemeClr val="tx2"/>
              </a:solidFill>
              <a:latin typeface="Times New Roman"/>
              <a:cs typeface="Times New Roman"/>
            </a:endParaRPr>
          </a:p>
        </p:txBody>
      </p:sp>
    </p:spTree>
    <p:extLst>
      <p:ext uri="{BB962C8B-B14F-4D97-AF65-F5344CB8AC3E}">
        <p14:creationId xmlns:p14="http://schemas.microsoft.com/office/powerpoint/2010/main" val="41369519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No Image</a:t>
            </a:r>
            <a:endParaRPr lang="en-US" dirty="0"/>
          </a:p>
        </p:txBody>
      </p:sp>
      <p:sp>
        <p:nvSpPr>
          <p:cNvPr id="8" name="TextBox 7"/>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23012000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Image</a:t>
            </a:r>
            <a:endParaRPr lang="en-US" dirty="0"/>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sp>
        <p:nvSpPr>
          <p:cNvPr id="8" name="TextBox 7"/>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24085058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TextBox 7"/>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25012620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smtClean="0"/>
              <a:t>Text slide – long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TextBox 6"/>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32109426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smtClean="0"/>
              <a:t>Small Chart</a:t>
            </a:r>
            <a:endParaRPr lang="en-US" dirty="0"/>
          </a:p>
        </p:txBody>
      </p:sp>
      <p:sp>
        <p:nvSpPr>
          <p:cNvPr id="7" name="TextBox 6"/>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32615641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smtClean="0"/>
              <a:t>Large Chart</a:t>
            </a:r>
            <a:endParaRPr lang="en-US" dirty="0"/>
          </a:p>
        </p:txBody>
      </p:sp>
      <p:sp>
        <p:nvSpPr>
          <p:cNvPr id="7" name="TextBox 6"/>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37712672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smtClean="0"/>
              <a:t>Small SmartArt Graphic</a:t>
            </a:r>
            <a:endParaRPr lang="en-US" dirty="0"/>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TextBox 6"/>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26634010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smtClean="0"/>
              <a:t>Large SmartArt Graphic</a:t>
            </a:r>
            <a:endParaRPr lang="en-US" dirty="0"/>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TextBox 7"/>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16412152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8" name="TextBox 7"/>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14981700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10803451" y="6553330"/>
            <a:ext cx="1288450" cy="307777"/>
          </a:xfrm>
          <a:prstGeom prst="rect">
            <a:avLst/>
          </a:prstGeom>
          <a:noFill/>
        </p:spPr>
        <p:txBody>
          <a:bodyPr wrap="square" rtlCol="0">
            <a:spAutoFit/>
          </a:bodyPr>
          <a:lstStyle/>
          <a:p>
            <a:pPr algn="ctr"/>
            <a:r>
              <a:rPr lang="en-US" sz="1400" i="1" dirty="0" smtClean="0">
                <a:solidFill>
                  <a:schemeClr val="bg1"/>
                </a:solidFill>
                <a:latin typeface="Times New Roman"/>
                <a:cs typeface="Times New Roman"/>
              </a:rPr>
              <a:t>Transportation</a:t>
            </a:r>
            <a:endParaRPr lang="en-US" sz="1400" i="1" dirty="0">
              <a:solidFill>
                <a:schemeClr val="bg1"/>
              </a:solidFill>
              <a:latin typeface="Times New Roman"/>
              <a:cs typeface="Times New Roman"/>
            </a:endParaRPr>
          </a:p>
        </p:txBody>
      </p:sp>
    </p:spTree>
    <p:extLst>
      <p:ext uri="{BB962C8B-B14F-4D97-AF65-F5344CB8AC3E}">
        <p14:creationId xmlns:p14="http://schemas.microsoft.com/office/powerpoint/2010/main" val="31823345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1" r:id="rId4"/>
    <p:sldLayoutId id="2147483682" r:id="rId5"/>
    <p:sldLayoutId id="2147483688" r:id="rId6"/>
    <p:sldLayoutId id="2147483689" r:id="rId7"/>
    <p:sldLayoutId id="2147483683" r:id="rId8"/>
    <p:sldLayoutId id="2147483695" r:id="rId9"/>
    <p:sldLayoutId id="2147483696" r:id="rId10"/>
    <p:sldLayoutId id="2147483684" r:id="rId11"/>
    <p:sldLayoutId id="2147483697" r:id="rId12"/>
    <p:sldLayoutId id="2147483698" r:id="rId13"/>
    <p:sldLayoutId id="2147483685" r:id="rId14"/>
    <p:sldLayoutId id="2147483686" r:id="rId15"/>
    <p:sldLayoutId id="2147483687" r:id="rId1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nside.ncdot.gov/TransportationServices/Localprograms/Pages/default.aspx"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partner.ncdot.gov/"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s://connect.ncdot.gov/municipalities/Funding/Pages/default.aspx"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fontScale="85000" lnSpcReduction="20000"/>
          </a:bodyPr>
          <a:lstStyle/>
          <a:p>
            <a:r>
              <a:rPr lang="en-US" dirty="0" smtClean="0"/>
              <a:t>DCHC MPO – August 31, 2016</a:t>
            </a:r>
          </a:p>
          <a:p>
            <a:r>
              <a:rPr lang="en-US" dirty="0" smtClean="0"/>
              <a:t>Durham – Chapel Hill - Carrboro</a:t>
            </a:r>
            <a:endParaRPr lang="en-US" dirty="0"/>
          </a:p>
        </p:txBody>
      </p:sp>
      <p:sp>
        <p:nvSpPr>
          <p:cNvPr id="7" name="Title 6"/>
          <p:cNvSpPr>
            <a:spLocks noGrp="1"/>
          </p:cNvSpPr>
          <p:nvPr>
            <p:ph type="ctrTitle"/>
          </p:nvPr>
        </p:nvSpPr>
        <p:spPr/>
        <p:txBody>
          <a:bodyPr>
            <a:normAutofit fontScale="90000"/>
          </a:bodyPr>
          <a:lstStyle/>
          <a:p>
            <a:r>
              <a:rPr lang="en-US" dirty="0" smtClean="0"/>
              <a:t>LOCALLY ADMINISTERED PROJECTS</a:t>
            </a:r>
            <a:endParaRPr lang="en-US" dirty="0"/>
          </a:p>
        </p:txBody>
      </p:sp>
      <p:sp>
        <p:nvSpPr>
          <p:cNvPr id="8" name="Text Placeholder 7"/>
          <p:cNvSpPr>
            <a:spLocks noGrp="1"/>
          </p:cNvSpPr>
          <p:nvPr>
            <p:ph type="body" sz="quarter" idx="10"/>
          </p:nvPr>
        </p:nvSpPr>
        <p:spPr/>
        <p:txBody>
          <a:bodyPr/>
          <a:lstStyle/>
          <a:p>
            <a:r>
              <a:rPr lang="en-US" dirty="0" smtClean="0"/>
              <a:t>Sheila Gibbs, Divisions 5 &amp; 7</a:t>
            </a:r>
            <a:endParaRPr lang="en-US" dirty="0"/>
          </a:p>
        </p:txBody>
      </p:sp>
    </p:spTree>
    <p:extLst>
      <p:ext uri="{BB962C8B-B14F-4D97-AF65-F5344CB8AC3E}">
        <p14:creationId xmlns:p14="http://schemas.microsoft.com/office/powerpoint/2010/main" val="3447059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Authorization</a:t>
            </a:r>
            <a:endParaRPr lang="en-US" dirty="0"/>
          </a:p>
        </p:txBody>
      </p:sp>
      <p:sp>
        <p:nvSpPr>
          <p:cNvPr id="3" name="Content Placeholder 2"/>
          <p:cNvSpPr>
            <a:spLocks noGrp="1"/>
          </p:cNvSpPr>
          <p:nvPr>
            <p:ph idx="1"/>
          </p:nvPr>
        </p:nvSpPr>
        <p:spPr/>
        <p:txBody>
          <a:bodyPr/>
          <a:lstStyle/>
          <a:p>
            <a:r>
              <a:rPr lang="en-US" altLang="en-US" sz="2800" dirty="0"/>
              <a:t>The request for Funding Authorization is a way of asking FHWA “Mother, may I?” before you do work.</a:t>
            </a:r>
          </a:p>
          <a:p>
            <a:r>
              <a:rPr lang="en-US" altLang="en-US" sz="2800" dirty="0"/>
              <a:t>Work done before funding authorization is not reimbursable.</a:t>
            </a:r>
          </a:p>
          <a:p>
            <a:r>
              <a:rPr lang="en-US" altLang="en-US" sz="2800" dirty="0"/>
              <a:t>Funding authorization “starts the clock” of activity</a:t>
            </a:r>
          </a:p>
          <a:p>
            <a:r>
              <a:rPr lang="en-US" altLang="en-US" sz="2800" dirty="0"/>
              <a:t>Reimbursement requests (shown later) must be made to show activity.</a:t>
            </a:r>
          </a:p>
          <a:p>
            <a:r>
              <a:rPr lang="en-US" altLang="en-US" sz="2800" dirty="0"/>
              <a:t>Agreement will reflect reimbursable phases.</a:t>
            </a:r>
          </a:p>
          <a:p>
            <a:r>
              <a:rPr lang="en-US" altLang="en-US" sz="2800" dirty="0"/>
              <a:t>The LGA will submit funding request in the new Project Management Tool.</a:t>
            </a: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10</a:t>
            </a:fld>
            <a:endParaRPr lang="en-US"/>
          </a:p>
        </p:txBody>
      </p:sp>
    </p:spTree>
    <p:extLst>
      <p:ext uri="{BB962C8B-B14F-4D97-AF65-F5344CB8AC3E}">
        <p14:creationId xmlns:p14="http://schemas.microsoft.com/office/powerpoint/2010/main" val="2154489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Services</a:t>
            </a:r>
            <a:endParaRPr lang="en-US" dirty="0"/>
          </a:p>
        </p:txBody>
      </p:sp>
      <p:sp>
        <p:nvSpPr>
          <p:cNvPr id="3" name="Content Placeholder 2"/>
          <p:cNvSpPr>
            <a:spLocks noGrp="1"/>
          </p:cNvSpPr>
          <p:nvPr>
            <p:ph idx="1"/>
          </p:nvPr>
        </p:nvSpPr>
        <p:spPr/>
        <p:txBody>
          <a:bodyPr/>
          <a:lstStyle/>
          <a:p>
            <a:r>
              <a:rPr lang="en-US" altLang="en-US" sz="2800" dirty="0"/>
              <a:t>All professional services procurement must be in accordance with 23 CFR 172.</a:t>
            </a:r>
          </a:p>
          <a:p>
            <a:pPr>
              <a:spcBef>
                <a:spcPts val="1200"/>
              </a:spcBef>
            </a:pPr>
            <a:r>
              <a:rPr lang="en-US" altLang="en-US" sz="2800" dirty="0"/>
              <a:t>New, specific guidance on solicitation, selection, negotiation, and administration of contracts.</a:t>
            </a:r>
          </a:p>
          <a:p>
            <a:pPr lvl="1">
              <a:spcBef>
                <a:spcPts val="1200"/>
              </a:spcBef>
            </a:pPr>
            <a:r>
              <a:rPr lang="en-US" altLang="en-US" sz="2000" dirty="0"/>
              <a:t>Read 23 CFR 172</a:t>
            </a:r>
          </a:p>
          <a:p>
            <a:pPr lvl="1">
              <a:spcBef>
                <a:spcPts val="1200"/>
              </a:spcBef>
            </a:pPr>
            <a:r>
              <a:rPr lang="en-US" altLang="en-US" sz="2000" dirty="0"/>
              <a:t>Review Professional Services section of Agreement and Handbook</a:t>
            </a:r>
          </a:p>
          <a:p>
            <a:pPr lvl="1">
              <a:spcBef>
                <a:spcPts val="1200"/>
              </a:spcBef>
            </a:pPr>
            <a:r>
              <a:rPr lang="en-US" altLang="en-US" sz="2000" dirty="0"/>
              <a:t>Utilize DOT’s template for a Request for Letters of Interest (RFLOI)</a:t>
            </a:r>
          </a:p>
          <a:p>
            <a:pPr>
              <a:spcBef>
                <a:spcPts val="1200"/>
              </a:spcBef>
            </a:pPr>
            <a:r>
              <a:rPr lang="en-US" altLang="en-US" sz="2800" dirty="0"/>
              <a:t>Allow sufficient time to on-board a PEF – it usually takes longer than you think.</a:t>
            </a: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11</a:t>
            </a:fld>
            <a:endParaRPr lang="en-US"/>
          </a:p>
        </p:txBody>
      </p:sp>
    </p:spTree>
    <p:extLst>
      <p:ext uri="{BB962C8B-B14F-4D97-AF65-F5344CB8AC3E}">
        <p14:creationId xmlns:p14="http://schemas.microsoft.com/office/powerpoint/2010/main" val="1573334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pPr>
              <a:defRPr/>
            </a:pPr>
            <a:r>
              <a:rPr lang="en-US" altLang="en-US" sz="3200" dirty="0">
                <a:latin typeface="Trebuchet MS" pitchFamily="34" charset="0"/>
              </a:rPr>
              <a:t>Issues we’ve seen related to securing professional services:</a:t>
            </a:r>
          </a:p>
          <a:p>
            <a:pPr lvl="1">
              <a:defRPr/>
            </a:pPr>
            <a:r>
              <a:rPr lang="en-US" altLang="en-US" sz="3200" dirty="0">
                <a:latin typeface="Trebuchet MS" pitchFamily="34" charset="0"/>
              </a:rPr>
              <a:t>Not knowing what work codes are needed when advertising for firms – guidance on website</a:t>
            </a:r>
          </a:p>
          <a:p>
            <a:pPr lvl="1">
              <a:defRPr/>
            </a:pPr>
            <a:r>
              <a:rPr lang="en-US" altLang="en-US" sz="3200" dirty="0">
                <a:latin typeface="Trebuchet MS" pitchFamily="34" charset="0"/>
              </a:rPr>
              <a:t>Underestimating the cost of a PEF</a:t>
            </a:r>
          </a:p>
          <a:p>
            <a:pPr lvl="1">
              <a:defRPr/>
            </a:pPr>
            <a:r>
              <a:rPr lang="en-US" altLang="en-US" sz="3200" dirty="0">
                <a:latin typeface="Trebuchet MS" pitchFamily="34" charset="0"/>
              </a:rPr>
              <a:t>Underestimating the amount of time to on-board a PEF  (make sure to factor in review time by NCDOT and by the Town).</a:t>
            </a:r>
          </a:p>
          <a:p>
            <a:pPr marL="457200" lvl="1" indent="0">
              <a:buFontTx/>
              <a:buNone/>
              <a:defRPr/>
            </a:pPr>
            <a:endParaRPr lang="en-US" altLang="en-US" dirty="0">
              <a:solidFill>
                <a:schemeClr val="folHlink"/>
              </a:solidFill>
              <a:latin typeface="Trebuchet MS" pitchFamily="34" charset="0"/>
            </a:endParaRP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12</a:t>
            </a:fld>
            <a:endParaRPr lang="en-US"/>
          </a:p>
        </p:txBody>
      </p:sp>
    </p:spTree>
    <p:extLst>
      <p:ext uri="{BB962C8B-B14F-4D97-AF65-F5344CB8AC3E}">
        <p14:creationId xmlns:p14="http://schemas.microsoft.com/office/powerpoint/2010/main" val="1184317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Programs Handbook</a:t>
            </a:r>
            <a:endParaRPr lang="en-US" dirty="0"/>
          </a:p>
        </p:txBody>
      </p:sp>
      <p:sp>
        <p:nvSpPr>
          <p:cNvPr id="3" name="Content Placeholder 2"/>
          <p:cNvSpPr>
            <a:spLocks noGrp="1"/>
          </p:cNvSpPr>
          <p:nvPr>
            <p:ph idx="1"/>
          </p:nvPr>
        </p:nvSpPr>
        <p:spPr/>
        <p:txBody>
          <a:bodyPr/>
          <a:lstStyle/>
          <a:p>
            <a:r>
              <a:rPr lang="en-US" altLang="en-US" dirty="0">
                <a:hlinkClick r:id="rId2"/>
              </a:rPr>
              <a:t>https://inside.ncdot.gov/TransportationServices/Localprograms/Pages/default.aspx</a:t>
            </a:r>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13</a:t>
            </a:fld>
            <a:endParaRPr lang="en-US"/>
          </a:p>
        </p:txBody>
      </p:sp>
      <p:grpSp>
        <p:nvGrpSpPr>
          <p:cNvPr id="5" name="Group 3"/>
          <p:cNvGrpSpPr>
            <a:grpSpLocks/>
          </p:cNvGrpSpPr>
          <p:nvPr/>
        </p:nvGrpSpPr>
        <p:grpSpPr bwMode="auto">
          <a:xfrm>
            <a:off x="4341339" y="1657865"/>
            <a:ext cx="3502025" cy="4527550"/>
            <a:chOff x="1824" y="384"/>
            <a:chExt cx="2206" cy="2852"/>
          </a:xfrm>
        </p:grpSpPr>
        <p:sp>
          <p:nvSpPr>
            <p:cNvPr id="6" name="AutoShape 4"/>
            <p:cNvSpPr>
              <a:spLocks noChangeAspect="1" noChangeArrowheads="1" noTextEdit="1"/>
            </p:cNvSpPr>
            <p:nvPr/>
          </p:nvSpPr>
          <p:spPr bwMode="auto">
            <a:xfrm>
              <a:off x="1824" y="384"/>
              <a:ext cx="2205" cy="2851"/>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 y="384"/>
              <a:ext cx="2206" cy="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48006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 Tool</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2400" dirty="0"/>
              <a:t>If you are awarded a project, you will need to request an agreement and manage the project in the Local Projects Management Tool.</a:t>
            </a:r>
          </a:p>
          <a:p>
            <a:pPr>
              <a:buFont typeface="Wingdings" panose="05000000000000000000" pitchFamily="2" charset="2"/>
              <a:buChar char="ü"/>
            </a:pPr>
            <a:r>
              <a:rPr lang="en-US" sz="2400" dirty="0"/>
              <a:t>Complete the Local Programs Management System Access Authorization Form (LPMO Security Form)</a:t>
            </a:r>
          </a:p>
          <a:p>
            <a:pPr>
              <a:spcBef>
                <a:spcPts val="1800"/>
              </a:spcBef>
              <a:buFont typeface="Wingdings" panose="05000000000000000000" pitchFamily="2" charset="2"/>
              <a:buChar char="ü"/>
              <a:defRPr/>
            </a:pPr>
            <a:r>
              <a:rPr lang="en-US" sz="2400" dirty="0"/>
              <a:t>Find the Form at the Local Projects Website:</a:t>
            </a:r>
          </a:p>
          <a:p>
            <a:pPr marL="0" indent="0">
              <a:spcBef>
                <a:spcPts val="1200"/>
              </a:spcBef>
              <a:buNone/>
              <a:defRPr/>
            </a:pPr>
            <a:r>
              <a:rPr lang="en-US" sz="2400" dirty="0">
                <a:solidFill>
                  <a:srgbClr val="0070C0"/>
                </a:solidFill>
              </a:rPr>
              <a:t>    </a:t>
            </a:r>
            <a:r>
              <a:rPr lang="en-US" sz="2400" u="sng" dirty="0">
                <a:solidFill>
                  <a:srgbClr val="0070C0"/>
                </a:solidFill>
              </a:rPr>
              <a:t>https://connect.ncdot.gov/municipalities/Funding/Pages</a:t>
            </a:r>
          </a:p>
          <a:p>
            <a:pPr>
              <a:spcBef>
                <a:spcPts val="2400"/>
              </a:spcBef>
              <a:buFont typeface="Wingdings" panose="05000000000000000000" pitchFamily="2" charset="2"/>
              <a:buChar char="ü"/>
              <a:defRPr/>
            </a:pPr>
            <a:r>
              <a:rPr lang="en-US" sz="2400" dirty="0"/>
              <a:t>Complete the Form &amp; Submit to </a:t>
            </a:r>
            <a:r>
              <a:rPr lang="en-US" sz="2400" u="sng" dirty="0"/>
              <a:t>lpmo@ncdot.gov</a:t>
            </a:r>
          </a:p>
          <a:p>
            <a:pPr>
              <a:spcBef>
                <a:spcPts val="2400"/>
              </a:spcBef>
              <a:buFont typeface="Wingdings" panose="05000000000000000000" pitchFamily="2" charset="2"/>
              <a:buChar char="ü"/>
              <a:defRPr/>
            </a:pPr>
            <a:r>
              <a:rPr lang="en-US" sz="2400" dirty="0"/>
              <a:t>NCDOT-SAP Will Notify You of Your New User ID and Temporary Password</a:t>
            </a:r>
          </a:p>
          <a:p>
            <a:pPr>
              <a:spcBef>
                <a:spcPts val="2400"/>
              </a:spcBef>
              <a:buFont typeface="Wingdings" panose="05000000000000000000" pitchFamily="2" charset="2"/>
              <a:buChar char="ü"/>
              <a:defRPr/>
            </a:pPr>
            <a:r>
              <a:rPr lang="en-US" sz="2400" dirty="0"/>
              <a:t>You Will Log Into the System &amp; Change Your Password</a:t>
            </a: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14</a:t>
            </a:fld>
            <a:endParaRPr lang="en-US"/>
          </a:p>
        </p:txBody>
      </p:sp>
    </p:spTree>
    <p:extLst>
      <p:ext uri="{BB962C8B-B14F-4D97-AF65-F5344CB8AC3E}">
        <p14:creationId xmlns:p14="http://schemas.microsoft.com/office/powerpoint/2010/main" val="1467859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Logon</a:t>
            </a:r>
            <a:endParaRPr lang="en-US" dirty="0"/>
          </a:p>
        </p:txBody>
      </p:sp>
      <p:sp>
        <p:nvSpPr>
          <p:cNvPr id="3" name="Content Placeholder 2"/>
          <p:cNvSpPr>
            <a:spLocks noGrp="1"/>
          </p:cNvSpPr>
          <p:nvPr>
            <p:ph idx="1"/>
          </p:nvPr>
        </p:nvSpPr>
        <p:spPr/>
        <p:txBody>
          <a:bodyPr/>
          <a:lstStyle/>
          <a:p>
            <a:pPr>
              <a:defRPr/>
            </a:pPr>
            <a:r>
              <a:rPr lang="en-US" dirty="0"/>
              <a:t>Local Projects System Portal Access:</a:t>
            </a:r>
          </a:p>
          <a:p>
            <a:pPr marL="0" indent="0">
              <a:spcBef>
                <a:spcPts val="1800"/>
              </a:spcBef>
              <a:buClrTx/>
              <a:buNone/>
              <a:defRPr/>
            </a:pPr>
            <a:r>
              <a:rPr lang="en-US" sz="2800" dirty="0" smtClean="0">
                <a:solidFill>
                  <a:srgbClr val="0070C0"/>
                </a:solidFill>
              </a:rPr>
              <a:t>                     </a:t>
            </a:r>
            <a:r>
              <a:rPr lang="en-US" sz="2800" u="sng" dirty="0">
                <a:solidFill>
                  <a:srgbClr val="0070C0"/>
                </a:solidFill>
                <a:hlinkClick r:id="rId2"/>
              </a:rPr>
              <a:t>https://</a:t>
            </a:r>
            <a:r>
              <a:rPr lang="en-US" sz="2800" u="sng" dirty="0" smtClean="0">
                <a:solidFill>
                  <a:srgbClr val="0070C0"/>
                </a:solidFill>
                <a:hlinkClick r:id="rId2"/>
              </a:rPr>
              <a:t>partner.ncdot.gov</a:t>
            </a:r>
            <a:endParaRPr lang="en-US" sz="2800" u="sng" dirty="0" smtClean="0">
              <a:solidFill>
                <a:srgbClr val="0070C0"/>
              </a:solidFill>
            </a:endParaRPr>
          </a:p>
          <a:p>
            <a:pPr marL="0" indent="0">
              <a:spcBef>
                <a:spcPts val="1800"/>
              </a:spcBef>
              <a:buClrTx/>
              <a:buNone/>
              <a:defRPr/>
            </a:pPr>
            <a:endParaRPr lang="en-US" sz="2800" u="sng" dirty="0">
              <a:solidFill>
                <a:srgbClr val="0070C0"/>
              </a:solidFill>
            </a:endParaRPr>
          </a:p>
          <a:p>
            <a:pPr>
              <a:defRPr/>
            </a:pPr>
            <a:r>
              <a:rPr lang="en-US" dirty="0"/>
              <a:t>On </a:t>
            </a:r>
            <a:r>
              <a:rPr lang="en-US" b="1" u="sng" dirty="0"/>
              <a:t>September 7, 2016 </a:t>
            </a:r>
            <a:r>
              <a:rPr lang="en-US" dirty="0"/>
              <a:t>there will be a new login page known as the Enterprise Business Services (EBS) Portal</a:t>
            </a:r>
          </a:p>
          <a:p>
            <a:pPr marL="2286000" lvl="5" indent="0">
              <a:buNone/>
              <a:defRPr/>
            </a:pPr>
            <a:r>
              <a:rPr lang="en-US" sz="3200" u="sng" dirty="0">
                <a:solidFill>
                  <a:srgbClr val="0070C0"/>
                </a:solidFill>
              </a:rPr>
              <a:t>www.ebs.nc.gov </a:t>
            </a:r>
          </a:p>
          <a:p>
            <a:pPr>
              <a:buFont typeface="Wingdings" panose="05000000000000000000" pitchFamily="2" charset="2"/>
              <a:buChar char="ü"/>
              <a:defRPr/>
            </a:pPr>
            <a:r>
              <a:rPr lang="en-US" dirty="0"/>
              <a:t>Bookmark This Site for Future </a:t>
            </a:r>
            <a:r>
              <a:rPr lang="en-US" dirty="0" smtClean="0"/>
              <a:t>Reference</a:t>
            </a:r>
            <a:endParaRPr lang="en-US" dirty="0"/>
          </a:p>
          <a:p>
            <a:pPr marL="0" indent="0">
              <a:buNone/>
              <a:defRPr/>
            </a:pPr>
            <a:endParaRPr lang="en-US" dirty="0"/>
          </a:p>
          <a:p>
            <a:pPr>
              <a:buFont typeface="Wingdings" panose="05000000000000000000" pitchFamily="2" charset="2"/>
              <a:buChar char="ü"/>
              <a:defRPr/>
            </a:pPr>
            <a:r>
              <a:rPr lang="en-US" dirty="0"/>
              <a:t>Depending On Your Role Within the LGA, </a:t>
            </a:r>
            <a:r>
              <a:rPr lang="en-US" dirty="0" smtClean="0"/>
              <a:t>You </a:t>
            </a:r>
            <a:r>
              <a:rPr lang="en-US" dirty="0"/>
              <a:t>May See Other Systems Available To You</a:t>
            </a: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15</a:t>
            </a:fld>
            <a:endParaRPr lang="en-US"/>
          </a:p>
        </p:txBody>
      </p:sp>
    </p:spTree>
    <p:extLst>
      <p:ext uri="{BB962C8B-B14F-4D97-AF65-F5344CB8AC3E}">
        <p14:creationId xmlns:p14="http://schemas.microsoft.com/office/powerpoint/2010/main" val="364394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Help Documentation</a:t>
            </a:r>
            <a:endParaRPr lang="en-US" dirty="0"/>
          </a:p>
        </p:txBody>
      </p:sp>
      <p:sp>
        <p:nvSpPr>
          <p:cNvPr id="3" name="Content Placeholder 2"/>
          <p:cNvSpPr>
            <a:spLocks noGrp="1"/>
          </p:cNvSpPr>
          <p:nvPr>
            <p:ph idx="1"/>
          </p:nvPr>
        </p:nvSpPr>
        <p:spPr/>
        <p:txBody>
          <a:bodyPr/>
          <a:lstStyle/>
          <a:p>
            <a:pPr marL="457200" indent="-457200">
              <a:buClrTx/>
              <a:buFont typeface="Wingdings" panose="05000000000000000000" pitchFamily="2" charset="2"/>
              <a:buChar char="ü"/>
              <a:defRPr/>
            </a:pPr>
            <a:r>
              <a:rPr lang="en-US" sz="2400" b="1" dirty="0"/>
              <a:t>Available From Any Screen</a:t>
            </a:r>
          </a:p>
          <a:p>
            <a:pPr marL="457200" indent="-457200">
              <a:buClrTx/>
              <a:buFont typeface="Wingdings" panose="05000000000000000000" pitchFamily="2" charset="2"/>
              <a:buChar char="ü"/>
              <a:defRPr/>
            </a:pPr>
            <a:r>
              <a:rPr lang="en-US" sz="2400" b="1" dirty="0"/>
              <a:t>Comprehensive and Easy to Follow</a:t>
            </a:r>
          </a:p>
          <a:p>
            <a:pPr marL="457200" indent="-457200">
              <a:buClrTx/>
              <a:buFont typeface="Wingdings" panose="05000000000000000000" pitchFamily="2" charset="2"/>
              <a:buChar char="ü"/>
              <a:defRPr/>
            </a:pPr>
            <a:r>
              <a:rPr lang="en-US" sz="2400" b="1" dirty="0"/>
              <a:t>Details for Each Action in the System</a:t>
            </a:r>
          </a:p>
          <a:p>
            <a:pPr marL="457200" indent="-457200">
              <a:buClrTx/>
              <a:buFont typeface="Wingdings" panose="05000000000000000000" pitchFamily="2" charset="2"/>
              <a:buChar char="ü"/>
              <a:defRPr/>
            </a:pPr>
            <a:r>
              <a:rPr lang="en-US" sz="2400" b="1" dirty="0"/>
              <a:t>PDF Format -  Available for Easy </a:t>
            </a:r>
            <a:r>
              <a:rPr lang="en-US" sz="2400" b="1" dirty="0" smtClean="0"/>
              <a:t>Printing</a:t>
            </a:r>
          </a:p>
          <a:p>
            <a:pPr marL="457200" indent="-457200">
              <a:buClrTx/>
              <a:buFont typeface="Wingdings" panose="05000000000000000000" pitchFamily="2" charset="2"/>
              <a:buChar char="ü"/>
              <a:defRPr/>
            </a:pPr>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16</a:t>
            </a:fld>
            <a:endParaRPr lang="en-US"/>
          </a:p>
        </p:txBody>
      </p:sp>
      <p:pic>
        <p:nvPicPr>
          <p:cNvPr id="5" name="Content Placeholder 5"/>
          <p:cNvPicPr>
            <a:picLocks/>
          </p:cNvPicPr>
          <p:nvPr/>
        </p:nvPicPr>
        <p:blipFill>
          <a:blip r:embed="rId2">
            <a:extLst>
              <a:ext uri="{28A0092B-C50C-407E-A947-70E740481C1C}">
                <a14:useLocalDpi xmlns:a14="http://schemas.microsoft.com/office/drawing/2010/main" val="0"/>
              </a:ext>
            </a:extLst>
          </a:blip>
          <a:srcRect t="2676" r="84615" b="54282"/>
          <a:stretch>
            <a:fillRect/>
          </a:stretch>
        </p:blipFill>
        <p:spPr>
          <a:xfrm>
            <a:off x="7828006" y="1643449"/>
            <a:ext cx="3397250" cy="3802062"/>
          </a:xfrm>
          <a:prstGeom prst="rect">
            <a:avLst/>
          </a:prstGeom>
        </p:spPr>
      </p:pic>
    </p:spTree>
    <p:extLst>
      <p:ext uri="{BB962C8B-B14F-4D97-AF65-F5344CB8AC3E}">
        <p14:creationId xmlns:p14="http://schemas.microsoft.com/office/powerpoint/2010/main" val="2733222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r>
              <a:rPr lang="en-US" altLang="en-US" sz="2800" dirty="0" smtClean="0"/>
              <a:t>Any Questions ????</a:t>
            </a:r>
          </a:p>
          <a:p>
            <a:pPr marL="0" indent="0" algn="ctr">
              <a:buNone/>
            </a:pPr>
            <a:endParaRPr lang="en-US" altLang="en-US" sz="2800" dirty="0"/>
          </a:p>
          <a:p>
            <a:pPr marL="0" indent="0" algn="ctr">
              <a:buNone/>
            </a:pPr>
            <a:r>
              <a:rPr lang="en-US" altLang="en-US" sz="2800" b="1" i="1" dirty="0"/>
              <a:t>Sheila Gibbs</a:t>
            </a:r>
          </a:p>
          <a:p>
            <a:pPr marL="0" indent="0" algn="ctr">
              <a:buNone/>
            </a:pPr>
            <a:r>
              <a:rPr lang="en-US" altLang="en-US" sz="2800" i="1" dirty="0"/>
              <a:t>NCDOT Local Programs Management Office</a:t>
            </a:r>
          </a:p>
          <a:p>
            <a:pPr marL="0" indent="0" algn="ctr">
              <a:buNone/>
            </a:pPr>
            <a:r>
              <a:rPr lang="en-US" altLang="en-US" sz="2800" i="1" dirty="0"/>
              <a:t>919-707-6625</a:t>
            </a:r>
          </a:p>
          <a:p>
            <a:pPr marL="0" indent="0" algn="ctr">
              <a:buNone/>
            </a:pPr>
            <a:r>
              <a:rPr lang="en-US" altLang="en-US" sz="2800" i="1" dirty="0"/>
              <a:t>sgibbs@ncdot.gov</a:t>
            </a: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17</a:t>
            </a:fld>
            <a:endParaRPr lang="en-US"/>
          </a:p>
        </p:txBody>
      </p:sp>
    </p:spTree>
    <p:extLst>
      <p:ext uri="{BB962C8B-B14F-4D97-AF65-F5344CB8AC3E}">
        <p14:creationId xmlns:p14="http://schemas.microsoft.com/office/powerpoint/2010/main" val="1963575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pic>
        <p:nvPicPr>
          <p:cNvPr id="2" name="Picture Placeholder 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6123" b="26123"/>
          <a:stretch>
            <a:fillRect/>
          </a:stretch>
        </p:blipFill>
        <p:spPr/>
      </p:pic>
      <p:sp>
        <p:nvSpPr>
          <p:cNvPr id="4" name="Slide Number Placeholder 3"/>
          <p:cNvSpPr>
            <a:spLocks noGrp="1"/>
          </p:cNvSpPr>
          <p:nvPr>
            <p:ph type="sldNum" sz="quarter" idx="12"/>
          </p:nvPr>
        </p:nvSpPr>
        <p:spPr/>
        <p:txBody>
          <a:bodyPr/>
          <a:lstStyle/>
          <a:p>
            <a:fld id="{11F27F3A-B3E9-41ED-AF8F-A365F10BB65F}" type="slidenum">
              <a:rPr lang="en-US" smtClean="0"/>
              <a:pPr/>
              <a:t>18</a:t>
            </a:fld>
            <a:endParaRPr lang="en-US"/>
          </a:p>
        </p:txBody>
      </p:sp>
    </p:spTree>
    <p:extLst>
      <p:ext uri="{BB962C8B-B14F-4D97-AF65-F5344CB8AC3E}">
        <p14:creationId xmlns:p14="http://schemas.microsoft.com/office/powerpoint/2010/main" val="3265762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Local Programs Management Office</a:t>
            </a:r>
            <a:br>
              <a:rPr lang="en-US" dirty="0" smtClean="0"/>
            </a:br>
            <a:r>
              <a:rPr lang="en-US" dirty="0" smtClean="0"/>
              <a:t>LPM Organization</a:t>
            </a:r>
            <a:endParaRPr lang="en-US" dirty="0"/>
          </a:p>
        </p:txBody>
      </p:sp>
      <p:sp>
        <p:nvSpPr>
          <p:cNvPr id="5" name="Content Placeholder 4"/>
          <p:cNvSpPr>
            <a:spLocks noGrp="1"/>
          </p:cNvSpPr>
          <p:nvPr>
            <p:ph idx="1"/>
          </p:nvPr>
        </p:nvSpPr>
        <p:spPr/>
        <p:txBody>
          <a:bodyPr/>
          <a:lstStyle/>
          <a:p>
            <a:pPr marL="0" indent="0" algn="ctr">
              <a:buNone/>
            </a:pPr>
            <a:r>
              <a:rPr lang="en-US" dirty="0" smtClean="0"/>
              <a:t>Derrick Weaver, PE, Manager</a:t>
            </a:r>
          </a:p>
          <a:p>
            <a:pPr marL="0" indent="0" algn="ctr">
              <a:buNone/>
            </a:pPr>
            <a:r>
              <a:rPr lang="en-US" dirty="0" smtClean="0"/>
              <a:t>Program Management Office</a:t>
            </a:r>
          </a:p>
          <a:p>
            <a:pPr marL="0" indent="0" algn="ctr">
              <a:buNone/>
            </a:pPr>
            <a:endParaRPr lang="en-US" dirty="0" smtClean="0"/>
          </a:p>
          <a:p>
            <a:pPr marL="0" indent="0" algn="ctr">
              <a:buNone/>
            </a:pPr>
            <a:r>
              <a:rPr lang="en-US" u="sng" dirty="0" smtClean="0"/>
              <a:t>Program Consultants</a:t>
            </a:r>
          </a:p>
          <a:p>
            <a:pPr marL="0" indent="0" algn="ctr">
              <a:buNone/>
            </a:pPr>
            <a:r>
              <a:rPr lang="en-US" dirty="0" smtClean="0"/>
              <a:t>Sheila Gibbs (Divisions 1 – 7)</a:t>
            </a:r>
          </a:p>
          <a:p>
            <a:pPr marL="0" indent="0" algn="ctr">
              <a:buNone/>
            </a:pPr>
            <a:r>
              <a:rPr lang="en-US" dirty="0" smtClean="0"/>
              <a:t>Marta Matthews (Divisions 8 – 14)</a:t>
            </a:r>
          </a:p>
          <a:p>
            <a:pPr marL="0" indent="0" algn="ctr">
              <a:buNone/>
            </a:pPr>
            <a:endParaRPr lang="en-US" dirty="0"/>
          </a:p>
          <a:p>
            <a:pPr marL="0" indent="0" algn="ctr">
              <a:buNone/>
            </a:pPr>
            <a:r>
              <a:rPr lang="en-US" u="sng" dirty="0" smtClean="0"/>
              <a:t>Contract Officers</a:t>
            </a:r>
          </a:p>
          <a:p>
            <a:pPr marL="0" indent="0" algn="ctr">
              <a:buNone/>
            </a:pPr>
            <a:r>
              <a:rPr lang="en-US" dirty="0" smtClean="0"/>
              <a:t>Madeline Rawley (Divisions 1 – 4 and 6)</a:t>
            </a:r>
          </a:p>
          <a:p>
            <a:pPr marL="0" indent="0" algn="ctr">
              <a:buNone/>
            </a:pPr>
            <a:r>
              <a:rPr lang="en-US" dirty="0" smtClean="0"/>
              <a:t>Lee Ann Billington (Divisions 5, 7 – 9)</a:t>
            </a:r>
          </a:p>
          <a:p>
            <a:pPr marL="0" indent="0" algn="ctr">
              <a:buNone/>
            </a:pPr>
            <a:r>
              <a:rPr lang="en-US" dirty="0" smtClean="0"/>
              <a:t>Cathy Dragonette (Divisions 10 – 14)</a:t>
            </a:r>
          </a:p>
          <a:p>
            <a:pPr marL="0" indent="0" algn="ctr">
              <a:buNone/>
            </a:pPr>
            <a:endParaRPr lang="en-US" dirty="0" smtClean="0"/>
          </a:p>
        </p:txBody>
      </p:sp>
      <p:sp>
        <p:nvSpPr>
          <p:cNvPr id="2" name="Slide Number Placeholder 1"/>
          <p:cNvSpPr>
            <a:spLocks noGrp="1"/>
          </p:cNvSpPr>
          <p:nvPr>
            <p:ph type="sldNum" sz="quarter" idx="12"/>
          </p:nvPr>
        </p:nvSpPr>
        <p:spPr/>
        <p:txBody>
          <a:bodyPr/>
          <a:lstStyle/>
          <a:p>
            <a:fld id="{11F27F3A-B3E9-41ED-AF8F-A365F10BB65F}" type="slidenum">
              <a:rPr lang="en-US" smtClean="0"/>
              <a:pPr/>
              <a:t>2</a:t>
            </a:fld>
            <a:endParaRPr lang="en-US"/>
          </a:p>
        </p:txBody>
      </p:sp>
    </p:spTree>
    <p:extLst>
      <p:ext uri="{BB962C8B-B14F-4D97-AF65-F5344CB8AC3E}">
        <p14:creationId xmlns:p14="http://schemas.microsoft.com/office/powerpoint/2010/main" val="3824953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Division Project Managers</a:t>
            </a:r>
            <a:endParaRPr lang="en-US" dirty="0"/>
          </a:p>
        </p:txBody>
      </p:sp>
      <p:sp>
        <p:nvSpPr>
          <p:cNvPr id="6" name="Content Placeholder 5"/>
          <p:cNvSpPr>
            <a:spLocks noGrp="1"/>
          </p:cNvSpPr>
          <p:nvPr>
            <p:ph idx="1"/>
          </p:nvPr>
        </p:nvSpPr>
        <p:spPr/>
        <p:txBody>
          <a:bodyPr>
            <a:normAutofit/>
          </a:bodyPr>
          <a:lstStyle/>
          <a:p>
            <a:r>
              <a:rPr lang="en-US" sz="2400" dirty="0" smtClean="0"/>
              <a:t>14 Transportation Divisions across the State</a:t>
            </a:r>
          </a:p>
          <a:p>
            <a:r>
              <a:rPr lang="en-US" sz="2400" dirty="0" smtClean="0"/>
              <a:t>DCHC is within parts of Divisions 5 and 7</a:t>
            </a:r>
          </a:p>
          <a:p>
            <a:endParaRPr lang="en-US" dirty="0"/>
          </a:p>
          <a:p>
            <a:pPr lvl="1"/>
            <a:r>
              <a:rPr lang="en-US" sz="2000" dirty="0" smtClean="0"/>
              <a:t>Division 5		Mike Kneis, PE, Division Project Development Engineer</a:t>
            </a:r>
          </a:p>
          <a:p>
            <a:pPr lvl="1"/>
            <a:r>
              <a:rPr lang="en-US" sz="2000" dirty="0" smtClean="0"/>
              <a:t>Division 7		Donnie Huffines, Division Project Manager</a:t>
            </a:r>
            <a:endParaRPr lang="en-US" sz="2000" dirty="0"/>
          </a:p>
        </p:txBody>
      </p:sp>
      <p:sp>
        <p:nvSpPr>
          <p:cNvPr id="2" name="Slide Number Placeholder 1"/>
          <p:cNvSpPr>
            <a:spLocks noGrp="1"/>
          </p:cNvSpPr>
          <p:nvPr>
            <p:ph type="sldNum" sz="quarter" idx="12"/>
          </p:nvPr>
        </p:nvSpPr>
        <p:spPr/>
        <p:txBody>
          <a:bodyPr/>
          <a:lstStyle/>
          <a:p>
            <a:fld id="{11F27F3A-B3E9-41ED-AF8F-A365F10BB65F}" type="slidenum">
              <a:rPr lang="en-US" smtClean="0"/>
              <a:pPr/>
              <a:t>3</a:t>
            </a:fld>
            <a:endParaRPr lang="en-US"/>
          </a:p>
        </p:txBody>
      </p:sp>
    </p:spTree>
    <p:extLst>
      <p:ext uri="{BB962C8B-B14F-4D97-AF65-F5344CB8AC3E}">
        <p14:creationId xmlns:p14="http://schemas.microsoft.com/office/powerpoint/2010/main" val="3735160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LPMO Website</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connect.ncdot.gov/municipalities/Funding/Pages/default.aspx</a:t>
            </a:r>
            <a:r>
              <a:rPr lang="en-US" dirty="0" smtClean="0"/>
              <a:t> </a:t>
            </a:r>
          </a:p>
          <a:p>
            <a:r>
              <a:rPr lang="en-US" dirty="0" smtClean="0"/>
              <a:t>The Department has a website for internal and external customers to utilize for information.</a:t>
            </a:r>
          </a:p>
          <a:p>
            <a:r>
              <a:rPr lang="en-US" dirty="0" smtClean="0"/>
              <a:t>For Local Projects you will click on the “Local Governments” then Local Projects.</a:t>
            </a:r>
          </a:p>
          <a:p>
            <a:r>
              <a:rPr lang="en-US" dirty="0" smtClean="0"/>
              <a:t>The website provides resources and links to other funding areas, project guidance, templates and forms.</a:t>
            </a: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4</a:t>
            </a:fld>
            <a:endParaRPr lang="en-US"/>
          </a:p>
        </p:txBody>
      </p:sp>
      <p:pic>
        <p:nvPicPr>
          <p:cNvPr id="5" name="Picture 4" descr="Local Projects Administration - Windows Internet Explorer provided by N.C. Dept. of Transportation"/>
          <p:cNvPicPr>
            <a:picLocks noChangeAspect="1"/>
          </p:cNvPicPr>
          <p:nvPr/>
        </p:nvPicPr>
        <p:blipFill rotWithShape="1">
          <a:blip r:embed="rId3">
            <a:extLst>
              <a:ext uri="{28A0092B-C50C-407E-A947-70E740481C1C}">
                <a14:useLocalDpi xmlns:a14="http://schemas.microsoft.com/office/drawing/2010/main" val="0"/>
              </a:ext>
            </a:extLst>
          </a:blip>
          <a:srcRect l="11925" t="8649" r="12888" b="75495"/>
          <a:stretch/>
        </p:blipFill>
        <p:spPr>
          <a:xfrm>
            <a:off x="2520778" y="3645243"/>
            <a:ext cx="6425514" cy="1087395"/>
          </a:xfrm>
          <a:prstGeom prst="rect">
            <a:avLst/>
          </a:prstGeom>
        </p:spPr>
      </p:pic>
    </p:spTree>
    <p:extLst>
      <p:ext uri="{BB962C8B-B14F-4D97-AF65-F5344CB8AC3E}">
        <p14:creationId xmlns:p14="http://schemas.microsoft.com/office/powerpoint/2010/main" val="609111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5</a:t>
            </a:fld>
            <a:endParaRPr lang="en-US"/>
          </a:p>
        </p:txBody>
      </p:sp>
      <p:pic>
        <p:nvPicPr>
          <p:cNvPr id="7" name="Content Placeholder 6" descr="Local Projects Administration - Windows Internet Explorer provided by N.C. Dept. of Transportation"/>
          <p:cNvPicPr>
            <a:picLocks noGrp="1" noChangeAspect="1"/>
          </p:cNvPicPr>
          <p:nvPr>
            <p:ph idx="1"/>
          </p:nvPr>
        </p:nvPicPr>
        <p:blipFill rotWithShape="1">
          <a:blip r:embed="rId2">
            <a:extLst>
              <a:ext uri="{28A0092B-C50C-407E-A947-70E740481C1C}">
                <a14:useLocalDpi xmlns:a14="http://schemas.microsoft.com/office/drawing/2010/main" val="0"/>
              </a:ext>
            </a:extLst>
          </a:blip>
          <a:srcRect l="2047" t="8811" r="-4386" b="-2680"/>
          <a:stretch/>
        </p:blipFill>
        <p:spPr>
          <a:xfrm>
            <a:off x="1940011" y="432486"/>
            <a:ext cx="8649730" cy="6054811"/>
          </a:xfrm>
          <a:ln>
            <a:solidFill>
              <a:schemeClr val="tx1"/>
            </a:solidFill>
          </a:ln>
        </p:spPr>
      </p:pic>
    </p:spTree>
    <p:extLst>
      <p:ext uri="{BB962C8B-B14F-4D97-AF65-F5344CB8AC3E}">
        <p14:creationId xmlns:p14="http://schemas.microsoft.com/office/powerpoint/2010/main" val="1663513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NCDOT</a:t>
            </a:r>
            <a:endParaRPr lang="en-US" dirty="0"/>
          </a:p>
        </p:txBody>
      </p:sp>
      <p:sp>
        <p:nvSpPr>
          <p:cNvPr id="3" name="Content Placeholder 2"/>
          <p:cNvSpPr>
            <a:spLocks noGrp="1"/>
          </p:cNvSpPr>
          <p:nvPr>
            <p:ph idx="1"/>
          </p:nvPr>
        </p:nvSpPr>
        <p:spPr/>
        <p:txBody>
          <a:bodyPr>
            <a:normAutofit/>
          </a:bodyPr>
          <a:lstStyle/>
          <a:p>
            <a:pPr marL="0" indent="0" algn="ctr">
              <a:buNone/>
            </a:pPr>
            <a:r>
              <a:rPr lang="en-US" sz="8000" dirty="0" smtClean="0"/>
              <a:t>LOCAL PROJECT DELIVERY</a:t>
            </a:r>
            <a:endParaRPr lang="en-US" sz="80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6</a:t>
            </a:fld>
            <a:endParaRPr lang="en-US"/>
          </a:p>
        </p:txBody>
      </p:sp>
    </p:spTree>
    <p:extLst>
      <p:ext uri="{BB962C8B-B14F-4D97-AF65-F5344CB8AC3E}">
        <p14:creationId xmlns:p14="http://schemas.microsoft.com/office/powerpoint/2010/main" val="3030052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Project Delivery Steps</a:t>
            </a:r>
            <a:endParaRPr lang="en-US" dirty="0"/>
          </a:p>
        </p:txBody>
      </p:sp>
      <p:sp>
        <p:nvSpPr>
          <p:cNvPr id="3" name="Content Placeholder 2"/>
          <p:cNvSpPr>
            <a:spLocks noGrp="1"/>
          </p:cNvSpPr>
          <p:nvPr>
            <p:ph idx="1"/>
          </p:nvPr>
        </p:nvSpPr>
        <p:spPr/>
        <p:txBody>
          <a:bodyPr>
            <a:normAutofit lnSpcReduction="10000"/>
          </a:bodyPr>
          <a:lstStyle/>
          <a:p>
            <a:pPr algn="ctr">
              <a:lnSpc>
                <a:spcPct val="80000"/>
              </a:lnSpc>
              <a:buFontTx/>
              <a:buNone/>
            </a:pPr>
            <a:r>
              <a:rPr lang="en-US" altLang="en-US" b="1" dirty="0">
                <a:latin typeface="Trebuchet MS" pitchFamily="34" charset="0"/>
              </a:rPr>
              <a:t>Agreement</a:t>
            </a:r>
          </a:p>
          <a:p>
            <a:pPr algn="ctr">
              <a:lnSpc>
                <a:spcPct val="80000"/>
              </a:lnSpc>
              <a:spcBef>
                <a:spcPct val="50000"/>
              </a:spcBef>
              <a:buFontTx/>
              <a:buNone/>
            </a:pPr>
            <a:r>
              <a:rPr lang="en-US" altLang="en-US" dirty="0">
                <a:solidFill>
                  <a:srgbClr val="FF0000"/>
                </a:solidFill>
                <a:latin typeface="Trebuchet MS" pitchFamily="34" charset="0"/>
              </a:rPr>
              <a:t>-------------Preliminary Engineering Authorization-------------</a:t>
            </a:r>
          </a:p>
          <a:p>
            <a:pPr algn="ctr">
              <a:lnSpc>
                <a:spcPct val="80000"/>
              </a:lnSpc>
            </a:pPr>
            <a:r>
              <a:rPr lang="en-US" altLang="en-US" sz="1800" i="1" dirty="0">
                <a:latin typeface="Trebuchet MS" pitchFamily="34" charset="0"/>
              </a:rPr>
              <a:t>Procuring Professional Services</a:t>
            </a:r>
          </a:p>
          <a:p>
            <a:pPr algn="ctr">
              <a:lnSpc>
                <a:spcPct val="80000"/>
              </a:lnSpc>
              <a:buFontTx/>
              <a:buNone/>
            </a:pPr>
            <a:r>
              <a:rPr lang="en-US" altLang="en-US" b="1" dirty="0">
                <a:latin typeface="Trebuchet MS" pitchFamily="34" charset="0"/>
              </a:rPr>
              <a:t>Environmental Document (required)</a:t>
            </a:r>
          </a:p>
          <a:p>
            <a:pPr algn="ctr">
              <a:lnSpc>
                <a:spcPct val="80000"/>
              </a:lnSpc>
              <a:buFontTx/>
              <a:buNone/>
            </a:pPr>
            <a:r>
              <a:rPr lang="en-US" altLang="en-US" b="1" dirty="0">
                <a:latin typeface="Trebuchet MS" pitchFamily="34" charset="0"/>
              </a:rPr>
              <a:t>Plans (required)</a:t>
            </a:r>
          </a:p>
          <a:p>
            <a:pPr algn="ctr">
              <a:lnSpc>
                <a:spcPct val="80000"/>
              </a:lnSpc>
              <a:spcBef>
                <a:spcPct val="50000"/>
              </a:spcBef>
              <a:buFontTx/>
              <a:buNone/>
            </a:pPr>
            <a:r>
              <a:rPr lang="en-US" altLang="en-US" dirty="0">
                <a:solidFill>
                  <a:srgbClr val="FF0000"/>
                </a:solidFill>
                <a:latin typeface="Trebuchet MS" pitchFamily="34" charset="0"/>
              </a:rPr>
              <a:t>-------------Right of Way Authorization-------------</a:t>
            </a:r>
          </a:p>
          <a:p>
            <a:pPr algn="ctr">
              <a:lnSpc>
                <a:spcPct val="80000"/>
              </a:lnSpc>
            </a:pPr>
            <a:r>
              <a:rPr lang="en-US" altLang="en-US" sz="1800" i="1" dirty="0">
                <a:latin typeface="Trebuchet MS" pitchFamily="34" charset="0"/>
              </a:rPr>
              <a:t>Right of Way Acquisition</a:t>
            </a:r>
          </a:p>
          <a:p>
            <a:pPr algn="ctr">
              <a:lnSpc>
                <a:spcPct val="80000"/>
              </a:lnSpc>
            </a:pPr>
            <a:r>
              <a:rPr lang="en-US" altLang="en-US" sz="1800" i="1" dirty="0">
                <a:latin typeface="Trebuchet MS" pitchFamily="34" charset="0"/>
              </a:rPr>
              <a:t>Utility Relocation</a:t>
            </a:r>
          </a:p>
          <a:p>
            <a:pPr algn="ctr">
              <a:lnSpc>
                <a:spcPct val="80000"/>
              </a:lnSpc>
              <a:buFontTx/>
              <a:buNone/>
            </a:pPr>
            <a:r>
              <a:rPr lang="en-US" altLang="en-US" b="1" dirty="0">
                <a:latin typeface="Trebuchet MS" pitchFamily="34" charset="0"/>
              </a:rPr>
              <a:t>Right of Way Certification (required)</a:t>
            </a:r>
          </a:p>
          <a:p>
            <a:pPr algn="ctr">
              <a:lnSpc>
                <a:spcPct val="80000"/>
              </a:lnSpc>
              <a:buFontTx/>
              <a:buNone/>
            </a:pPr>
            <a:r>
              <a:rPr lang="en-US" altLang="en-US" b="1" dirty="0">
                <a:latin typeface="Trebuchet MS" pitchFamily="34" charset="0"/>
              </a:rPr>
              <a:t>Contract Proposal and Estimate (PS&amp;E) (required)</a:t>
            </a:r>
          </a:p>
          <a:p>
            <a:pPr algn="ctr">
              <a:lnSpc>
                <a:spcPct val="80000"/>
              </a:lnSpc>
              <a:spcBef>
                <a:spcPct val="50000"/>
              </a:spcBef>
              <a:buFontTx/>
              <a:buNone/>
            </a:pPr>
            <a:r>
              <a:rPr lang="en-US" altLang="en-US" dirty="0">
                <a:solidFill>
                  <a:srgbClr val="FF0000"/>
                </a:solidFill>
                <a:latin typeface="Trebuchet MS" pitchFamily="34" charset="0"/>
              </a:rPr>
              <a:t>-------------Construction Authorization-------------</a:t>
            </a:r>
          </a:p>
          <a:p>
            <a:pPr algn="ctr">
              <a:lnSpc>
                <a:spcPct val="80000"/>
              </a:lnSpc>
            </a:pPr>
            <a:r>
              <a:rPr lang="en-US" altLang="en-US" sz="1800" i="1" dirty="0">
                <a:latin typeface="Trebuchet MS" pitchFamily="34" charset="0"/>
              </a:rPr>
              <a:t>Advertise and Let Construction Contract</a:t>
            </a:r>
          </a:p>
          <a:p>
            <a:pPr algn="ctr">
              <a:lnSpc>
                <a:spcPct val="80000"/>
              </a:lnSpc>
            </a:pPr>
            <a:r>
              <a:rPr lang="en-US" altLang="en-US" sz="1800" i="1" dirty="0">
                <a:latin typeface="Trebuchet MS" pitchFamily="34" charset="0"/>
              </a:rPr>
              <a:t>Construction &amp; Administration</a:t>
            </a:r>
          </a:p>
          <a:p>
            <a:pPr algn="ctr">
              <a:lnSpc>
                <a:spcPct val="80000"/>
              </a:lnSpc>
              <a:buFontTx/>
              <a:buNone/>
            </a:pPr>
            <a:r>
              <a:rPr lang="en-US" altLang="en-US" b="1" dirty="0">
                <a:latin typeface="Trebuchet MS" pitchFamily="34" charset="0"/>
              </a:rPr>
              <a:t>Final Inspection (required)</a:t>
            </a:r>
          </a:p>
          <a:p>
            <a:pPr algn="ctr">
              <a:lnSpc>
                <a:spcPct val="80000"/>
              </a:lnSpc>
            </a:pPr>
            <a:r>
              <a:rPr lang="en-US" altLang="en-US" sz="1800" i="1" dirty="0">
                <a:latin typeface="Trebuchet MS" pitchFamily="34" charset="0"/>
              </a:rPr>
              <a:t>Final Reimbursement</a:t>
            </a: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7</a:t>
            </a:fld>
            <a:endParaRPr lang="en-US"/>
          </a:p>
        </p:txBody>
      </p:sp>
    </p:spTree>
    <p:extLst>
      <p:ext uri="{BB962C8B-B14F-4D97-AF65-F5344CB8AC3E}">
        <p14:creationId xmlns:p14="http://schemas.microsoft.com/office/powerpoint/2010/main" val="712053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Project Delivery Timeframes</a:t>
            </a:r>
            <a:endParaRPr lang="en-US" dirty="0"/>
          </a:p>
        </p:txBody>
      </p:sp>
      <p:sp>
        <p:nvSpPr>
          <p:cNvPr id="3" name="Content Placeholder 2"/>
          <p:cNvSpPr>
            <a:spLocks noGrp="1"/>
          </p:cNvSpPr>
          <p:nvPr>
            <p:ph idx="1"/>
          </p:nvPr>
        </p:nvSpPr>
        <p:spPr/>
        <p:txBody>
          <a:bodyPr/>
          <a:lstStyle/>
          <a:p>
            <a:pPr marL="457200" lvl="1" indent="0">
              <a:buFontTx/>
              <a:buNone/>
              <a:defRPr/>
            </a:pPr>
            <a:r>
              <a:rPr lang="en-US" dirty="0"/>
              <a:t>AGREEMENT FULLY EXECUTED &amp; FUNDING AUTHORIZED</a:t>
            </a:r>
            <a:endParaRPr lang="en-US" sz="2000" dirty="0"/>
          </a:p>
          <a:p>
            <a:pPr lvl="2">
              <a:defRPr/>
            </a:pPr>
            <a:r>
              <a:rPr lang="en-US" i="1" dirty="0"/>
              <a:t>Average – 3 to 6 months from Notice of Award by CAMPO</a:t>
            </a:r>
          </a:p>
          <a:p>
            <a:pPr lvl="2">
              <a:defRPr/>
            </a:pPr>
            <a:r>
              <a:rPr lang="en-US" i="1" dirty="0"/>
              <a:t>Necessary at any point in the process</a:t>
            </a:r>
          </a:p>
          <a:p>
            <a:pPr lvl="3">
              <a:defRPr/>
            </a:pPr>
            <a:r>
              <a:rPr lang="en-US" i="1" dirty="0"/>
              <a:t>Change in funding</a:t>
            </a:r>
          </a:p>
          <a:p>
            <a:pPr lvl="3">
              <a:defRPr/>
            </a:pPr>
            <a:r>
              <a:rPr lang="en-US" i="1" dirty="0"/>
              <a:t>Change in scope</a:t>
            </a:r>
          </a:p>
          <a:p>
            <a:pPr lvl="3">
              <a:defRPr/>
            </a:pPr>
            <a:r>
              <a:rPr lang="en-US" i="1" dirty="0"/>
              <a:t>Addition of a new phase</a:t>
            </a:r>
            <a:endParaRPr lang="en-US" sz="1800" dirty="0"/>
          </a:p>
          <a:p>
            <a:pPr marL="457200" lvl="1" indent="0">
              <a:spcBef>
                <a:spcPts val="800"/>
              </a:spcBef>
              <a:buFontTx/>
              <a:buNone/>
              <a:defRPr/>
            </a:pPr>
            <a:r>
              <a:rPr lang="en-US" dirty="0"/>
              <a:t>ACQUIRING PROFESSIONAL </a:t>
            </a:r>
            <a:r>
              <a:rPr lang="en-US" dirty="0" smtClean="0"/>
              <a:t> ENGINEERING </a:t>
            </a:r>
            <a:r>
              <a:rPr lang="en-US" dirty="0"/>
              <a:t>FIRM</a:t>
            </a:r>
          </a:p>
          <a:p>
            <a:pPr lvl="2">
              <a:defRPr/>
            </a:pPr>
            <a:r>
              <a:rPr lang="en-US" i="1" dirty="0"/>
              <a:t>Average – 8 months from date of PE authorization</a:t>
            </a:r>
          </a:p>
          <a:p>
            <a:pPr marL="457200" lvl="1" indent="0">
              <a:spcBef>
                <a:spcPts val="800"/>
              </a:spcBef>
              <a:buFontTx/>
              <a:buNone/>
              <a:defRPr/>
            </a:pPr>
            <a:r>
              <a:rPr lang="en-US" dirty="0"/>
              <a:t>DEVELOPMENT AND APPROVAL OF ENVIRONMENTAL DOCUMENT</a:t>
            </a:r>
          </a:p>
          <a:p>
            <a:pPr lvl="2">
              <a:defRPr/>
            </a:pPr>
            <a:r>
              <a:rPr lang="en-US" i="1" dirty="0"/>
              <a:t>Average – 8 months from date of executed agreement</a:t>
            </a:r>
          </a:p>
          <a:p>
            <a:pPr marL="457200" lvl="1" indent="0">
              <a:spcBef>
                <a:spcPts val="800"/>
              </a:spcBef>
              <a:buFontTx/>
              <a:buNone/>
              <a:defRPr/>
            </a:pPr>
            <a:r>
              <a:rPr lang="en-US" dirty="0"/>
              <a:t>OBTAIN ROW CERTIFICATION</a:t>
            </a:r>
          </a:p>
          <a:p>
            <a:pPr lvl="2">
              <a:defRPr/>
            </a:pPr>
            <a:r>
              <a:rPr lang="en-US" i="1" dirty="0"/>
              <a:t>Average – 8 months from date of executed agreement</a:t>
            </a:r>
          </a:p>
          <a:p>
            <a:pPr marL="457200" lvl="1" indent="0">
              <a:spcBef>
                <a:spcPts val="800"/>
              </a:spcBef>
              <a:buFontTx/>
              <a:buNone/>
              <a:defRPr/>
            </a:pPr>
            <a:r>
              <a:rPr lang="en-US" dirty="0"/>
              <a:t>CONSTRUCTION FUNDING AUTHORIZED</a:t>
            </a:r>
          </a:p>
          <a:p>
            <a:pPr lvl="2">
              <a:defRPr/>
            </a:pPr>
            <a:r>
              <a:rPr lang="en-US" i="1" dirty="0"/>
              <a:t>Average – 11 months from date of executed agreement</a:t>
            </a:r>
          </a:p>
          <a:p>
            <a:pPr marL="457200" lvl="1" indent="0">
              <a:spcBef>
                <a:spcPts val="800"/>
              </a:spcBef>
              <a:buFontTx/>
              <a:buNone/>
              <a:defRPr/>
            </a:pPr>
            <a:r>
              <a:rPr lang="en-US" dirty="0"/>
              <a:t>CONCURRENCE IN AWARD</a:t>
            </a:r>
          </a:p>
          <a:p>
            <a:pPr lvl="2">
              <a:defRPr/>
            </a:pPr>
            <a:r>
              <a:rPr lang="en-US" i="1" dirty="0"/>
              <a:t>Average – 4 months from date of authorization</a:t>
            </a: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8</a:t>
            </a:fld>
            <a:endParaRPr lang="en-US"/>
          </a:p>
        </p:txBody>
      </p:sp>
    </p:spTree>
    <p:extLst>
      <p:ext uri="{BB962C8B-B14F-4D97-AF65-F5344CB8AC3E}">
        <p14:creationId xmlns:p14="http://schemas.microsoft.com/office/powerpoint/2010/main" val="3076039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Agreement</a:t>
            </a:r>
            <a:endParaRPr lang="en-US" dirty="0"/>
          </a:p>
        </p:txBody>
      </p:sp>
      <p:sp>
        <p:nvSpPr>
          <p:cNvPr id="3" name="Content Placeholder 2"/>
          <p:cNvSpPr>
            <a:spLocks noGrp="1"/>
          </p:cNvSpPr>
          <p:nvPr>
            <p:ph idx="1"/>
          </p:nvPr>
        </p:nvSpPr>
        <p:spPr/>
        <p:txBody>
          <a:bodyPr>
            <a:normAutofit/>
          </a:bodyPr>
          <a:lstStyle/>
          <a:p>
            <a:r>
              <a:rPr lang="en-US" altLang="en-US" sz="2800" dirty="0">
                <a:latin typeface="Trebuchet MS" pitchFamily="34" charset="0"/>
              </a:rPr>
              <a:t>Cannot be initiated until funding is programmed in the STIP in correct year.</a:t>
            </a:r>
          </a:p>
          <a:p>
            <a:pPr>
              <a:spcBef>
                <a:spcPts val="1200"/>
              </a:spcBef>
            </a:pPr>
            <a:r>
              <a:rPr lang="en-US" altLang="en-US" sz="2800" dirty="0">
                <a:latin typeface="Trebuchet MS" pitchFamily="34" charset="0"/>
              </a:rPr>
              <a:t>Executed between NCDOT and the Local Governmental Agency.</a:t>
            </a:r>
          </a:p>
          <a:p>
            <a:pPr>
              <a:spcBef>
                <a:spcPts val="1200"/>
              </a:spcBef>
            </a:pPr>
            <a:r>
              <a:rPr lang="en-US" altLang="en-US" sz="2800" dirty="0">
                <a:latin typeface="Trebuchet MS" pitchFamily="34" charset="0"/>
              </a:rPr>
              <a:t>Includes provisions that LGA must comply with in order to receive reimbursement.</a:t>
            </a:r>
          </a:p>
          <a:p>
            <a:pPr>
              <a:spcBef>
                <a:spcPts val="1200"/>
              </a:spcBef>
            </a:pPr>
            <a:r>
              <a:rPr lang="en-US" altLang="en-US" sz="2800" dirty="0">
                <a:latin typeface="Trebuchet MS" pitchFamily="34" charset="0"/>
              </a:rPr>
              <a:t>Includes funding, time frames, scope of work, and responsibilities.</a:t>
            </a:r>
          </a:p>
          <a:p>
            <a:pPr>
              <a:buNone/>
            </a:pPr>
            <a:r>
              <a:rPr lang="en-US" altLang="en-US" sz="2800" dirty="0">
                <a:solidFill>
                  <a:srgbClr val="0070C0"/>
                </a:solidFill>
                <a:latin typeface="Trebuchet MS" pitchFamily="34" charset="0"/>
              </a:rPr>
              <a:t>Funding Authorizations cannot occur until a fully executed agreement is in place.</a:t>
            </a:r>
          </a:p>
          <a:p>
            <a:endParaRPr lang="en-US" sz="28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9</a:t>
            </a:fld>
            <a:endParaRPr lang="en-US"/>
          </a:p>
        </p:txBody>
      </p:sp>
    </p:spTree>
    <p:extLst>
      <p:ext uri="{BB962C8B-B14F-4D97-AF65-F5344CB8AC3E}">
        <p14:creationId xmlns:p14="http://schemas.microsoft.com/office/powerpoint/2010/main" val="3973053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EE7069B8A6D6C641B3CB665A60392103" ma:contentTypeVersion="6" ma:contentTypeDescription="Upload an image." ma:contentTypeScope="" ma:versionID="e50ab53311ba8bc5120100a75d6e5b45">
  <xsd:schema xmlns:xsd="http://www.w3.org/2001/XMLSchema" xmlns:xs="http://www.w3.org/2001/XMLSchema" xmlns:p="http://schemas.microsoft.com/office/2006/metadata/properties" xmlns:ns1="http://schemas.microsoft.com/sharepoint/v3" xmlns:ns2="BB67B8F7-63B1-4DD1-BD7F-43855AE83E4D" xmlns:ns3="725b9b1f-91c5-4804-815f-3b5f0ffb0426" xmlns:ns4="bb67b8f7-63b1-4dd1-bd7f-43855ae83e4d" xmlns:ns5="084f7c45-40c1-4552-b9db-b0297b44ff26" targetNamespace="http://schemas.microsoft.com/office/2006/metadata/properties" ma:root="true" ma:fieldsID="1c3d02379c85e05ea267e1786f50209e" ns1:_="" ns2:_="" ns3:_="" ns4:_="" ns5:_="">
    <xsd:import namespace="http://schemas.microsoft.com/sharepoint/v3"/>
    <xsd:import namespace="BB67B8F7-63B1-4DD1-BD7F-43855AE83E4D"/>
    <xsd:import namespace="725b9b1f-91c5-4804-815f-3b5f0ffb0426"/>
    <xsd:import namespace="bb67b8f7-63b1-4dd1-bd7f-43855ae83e4d"/>
    <xsd:import namespace="084f7c45-40c1-4552-b9db-b0297b44ff26"/>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_dlc_DocId" minOccurs="0"/>
                <xsd:element ref="ns3:_dlc_DocIdUrl" minOccurs="0"/>
                <xsd:element ref="ns3:_dlc_DocIdPersistId" minOccurs="0"/>
                <xsd:element ref="ns4:Category"/>
                <xsd:element ref="ns5:p9e26a8c28404ce9b38fa889d42538da" minOccurs="0"/>
                <xsd:element ref="ns5:TaxCatchAll" minOccurs="0"/>
                <xsd:element ref="ns5:da523fd3740241199a34d402e63771f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BB67B8F7-63B1-4DD1-BD7F-43855AE83E4D"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4"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25b9b1f-91c5-4804-815f-3b5f0ffb0426" elementFormDefault="qualified">
    <xsd:import namespace="http://schemas.microsoft.com/office/2006/documentManagement/types"/>
    <xsd:import namespace="http://schemas.microsoft.com/office/infopath/2007/PartnerControls"/>
    <xsd:element name="_dlc_DocId" ma:index="25" nillable="true" ma:displayName="Document ID Value" ma:description="The value of the document ID assigned to this item." ma:internalName="_dlc_DocId" ma:readOnly="true">
      <xsd:simpleType>
        <xsd:restriction base="dms:Text"/>
      </xsd:simple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b67b8f7-63b1-4dd1-bd7f-43855ae83e4d" elementFormDefault="qualified">
    <xsd:import namespace="http://schemas.microsoft.com/office/2006/documentManagement/types"/>
    <xsd:import namespace="http://schemas.microsoft.com/office/infopath/2007/PartnerControls"/>
    <xsd:element name="Category" ma:index="28" ma:displayName="Category" ma:format="Dropdown" ma:internalName="Category">
      <xsd:simpleType>
        <xsd:restriction base="dms:Choice">
          <xsd:enumeration value="Templates"/>
          <xsd:enumeration value="Content Templates"/>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p9e26a8c28404ce9b38fa889d42538da" ma:index="30" nillable="true" ma:taxonomy="true" ma:internalName="p9e26a8c28404ce9b38fa889d42538da" ma:taxonomyFieldName="Business_x0020_Content_x0020_Type" ma:displayName="Business Content Type" ma:default="" ma:fieldId="{99e26a8c-2840-4ce9-b38f-a889d42538da}" ma:sspId="7ef604a7-ebc4-47af-96e9-7f1ad444f50a" ma:termSetId="2ff7b169-9fb2-40a6-ac65-07cdb4f286fd" ma:anchorId="00000000-0000-0000-0000-000000000000" ma:open="false" ma:isKeyword="false">
      <xsd:complexType>
        <xsd:sequence>
          <xsd:element ref="pc:Terms" minOccurs="0" maxOccurs="1"/>
        </xsd:sequence>
      </xsd:complexType>
    </xsd:element>
    <xsd:element name="TaxCatchAll" ma:index="31" nillable="true" ma:displayName="Taxonomy Catch All Column" ma:hidden="true" ma:list="{3f6a9ba5-cf43-4263-9f56-a029298e0666}" ma:internalName="TaxCatchAll" ma:showField="CatchAllData" ma:web="725b9b1f-91c5-4804-815f-3b5f0ffb0426">
      <xsd:complexType>
        <xsd:complexContent>
          <xsd:extension base="dms:MultiChoiceLookup">
            <xsd:sequence>
              <xsd:element name="Value" type="dms:Lookup" maxOccurs="unbounded" minOccurs="0" nillable="true"/>
            </xsd:sequence>
          </xsd:extension>
        </xsd:complexContent>
      </xsd:complexType>
    </xsd:element>
    <xsd:element name="da523fd3740241199a34d402e63771f7" ma:index="33" nillable="true" ma:taxonomy="true" ma:internalName="da523fd3740241199a34d402e63771f7" ma:taxonomyFieldName="Data_x0020_Security_x0020_Classification" ma:displayName="Data Security Classification" ma:default="" ma:fieldId="{da523fd3-7402-4119-9a34-d402e63771f7}" ma:sspId="7ef604a7-ebc4-47af-96e9-7f1ad444f50a" ma:termSetId="191f5913-cb04-4caa-b768-2dce4110a14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ategory xmlns="bb67b8f7-63b1-4dd1-bd7f-43855ae83e4d">Templates</Category>
    <da523fd3740241199a34d402e63771f7 xmlns="084f7c45-40c1-4552-b9db-b0297b44ff26">
      <Terms xmlns="http://schemas.microsoft.com/office/infopath/2007/PartnerControls">
        <TermInfo xmlns="http://schemas.microsoft.com/office/infopath/2007/PartnerControls">
          <TermName xmlns="http://schemas.microsoft.com/office/infopath/2007/PartnerControls">Unrestricted</TermName>
          <TermId xmlns="http://schemas.microsoft.com/office/infopath/2007/PartnerControls">636b637e-5f92-4725-a3a5-7ffa269098d1</TermId>
        </TermInfo>
      </Terms>
    </da523fd3740241199a34d402e63771f7>
    <_dlc_DocId xmlns="725b9b1f-91c5-4804-815f-3b5f0ffb0426">INSIDE-161-14</_dlc_DocId>
    <p9e26a8c28404ce9b38fa889d42538da xmlns="084f7c45-40c1-4552-b9db-b0297b44ff26">
      <Terms xmlns="http://schemas.microsoft.com/office/infopath/2007/PartnerControls">
        <TermInfo xmlns="http://schemas.microsoft.com/office/infopath/2007/PartnerControls">
          <TermName xmlns="http://schemas.microsoft.com/office/infopath/2007/PartnerControls">Presentations</TermName>
          <TermId xmlns="http://schemas.microsoft.com/office/infopath/2007/PartnerControls">42a9a3f5-86e7-4c9d-84c8-583bc2621149</TermId>
        </TermInfo>
      </Terms>
    </p9e26a8c28404ce9b38fa889d42538da>
    <ImageCreateDate xmlns="BB67B8F7-63B1-4DD1-BD7F-43855AE83E4D" xsi:nil="true"/>
    <_dlc_DocIdUrl xmlns="725b9b1f-91c5-4804-815f-3b5f0ffb0426">
      <Url>https://inside.ncdot.gov/Business/_layouts/15/DocIdRedir.aspx?ID=INSIDE-161-14</Url>
      <Description>INSIDE-161-14</Description>
    </_dlc_DocIdUrl>
    <TaxCatchAll xmlns="084f7c45-40c1-4552-b9db-b0297b44ff26">
      <Value>48</Value>
    </TaxCatchAll>
  </documentManagement>
</p:properties>
</file>

<file path=customXml/itemProps1.xml><?xml version="1.0" encoding="utf-8"?>
<ds:datastoreItem xmlns:ds="http://schemas.openxmlformats.org/officeDocument/2006/customXml" ds:itemID="{BEEE3AEF-D9DF-4C27-B6DC-98366F12954F}">
  <ds:schemaRefs>
    <ds:schemaRef ds:uri="http://schemas.microsoft.com/sharepoint/v3/contenttype/forms"/>
  </ds:schemaRefs>
</ds:datastoreItem>
</file>

<file path=customXml/itemProps2.xml><?xml version="1.0" encoding="utf-8"?>
<ds:datastoreItem xmlns:ds="http://schemas.openxmlformats.org/officeDocument/2006/customXml" ds:itemID="{2CF761B4-593C-4483-A529-1890B2D7A4C0}">
  <ds:schemaRefs>
    <ds:schemaRef ds:uri="http://schemas.microsoft.com/sharepoint/events"/>
  </ds:schemaRefs>
</ds:datastoreItem>
</file>

<file path=customXml/itemProps3.xml><?xml version="1.0" encoding="utf-8"?>
<ds:datastoreItem xmlns:ds="http://schemas.openxmlformats.org/officeDocument/2006/customXml" ds:itemID="{1C91C07B-44FF-4CF8-A8FB-DA8F003A3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67B8F7-63B1-4DD1-BD7F-43855AE83E4D"/>
    <ds:schemaRef ds:uri="725b9b1f-91c5-4804-815f-3b5f0ffb0426"/>
    <ds:schemaRef ds:uri="bb67b8f7-63b1-4dd1-bd7f-43855ae83e4d"/>
    <ds:schemaRef ds:uri="084f7c45-40c1-4552-b9db-b0297b44ff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B8A4428-1ABD-4418-8F1F-6E481E7C4A24}">
  <ds:schemaRefs>
    <ds:schemaRef ds:uri="http://schemas.microsoft.com/office/2006/documentManagement/types"/>
    <ds:schemaRef ds:uri="http://schemas.microsoft.com/office/infopath/2007/PartnerControls"/>
    <ds:schemaRef ds:uri="http://schemas.microsoft.com/sharepoint/v3"/>
    <ds:schemaRef ds:uri="http://schemas.openxmlformats.org/package/2006/metadata/core-properties"/>
    <ds:schemaRef ds:uri="http://www.w3.org/XML/1998/namespace"/>
    <ds:schemaRef ds:uri="http://purl.org/dc/dcmitype/"/>
    <ds:schemaRef ds:uri="084f7c45-40c1-4552-b9db-b0297b44ff26"/>
    <ds:schemaRef ds:uri="http://schemas.microsoft.com/office/2006/metadata/properties"/>
    <ds:schemaRef ds:uri="bb67b8f7-63b1-4dd1-bd7f-43855ae83e4d"/>
    <ds:schemaRef ds:uri="http://purl.org/dc/elements/1.1/"/>
    <ds:schemaRef ds:uri="725b9b1f-91c5-4804-815f-3b5f0ffb0426"/>
    <ds:schemaRef ds:uri="BB67B8F7-63B1-4DD1-BD7F-43855AE83E4D"/>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1442</TotalTime>
  <Words>1144</Words>
  <Application>Microsoft Office PowerPoint</Application>
  <PresentationFormat>Custom</PresentationFormat>
  <Paragraphs>158</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2_Office Theme</vt:lpstr>
      <vt:lpstr>LOCALLY ADMINISTERED PROJECTS</vt:lpstr>
      <vt:lpstr>Local Programs Management Office LPM Organization</vt:lpstr>
      <vt:lpstr>Division Project Managers</vt:lpstr>
      <vt:lpstr>LPMO Website</vt:lpstr>
      <vt:lpstr>PowerPoint Presentation</vt:lpstr>
      <vt:lpstr>NCDOT</vt:lpstr>
      <vt:lpstr>Typical Project Delivery Steps</vt:lpstr>
      <vt:lpstr>Typical Project Delivery Timeframes</vt:lpstr>
      <vt:lpstr>Agreement</vt:lpstr>
      <vt:lpstr>Funding Authorization</vt:lpstr>
      <vt:lpstr>Professional Services</vt:lpstr>
      <vt:lpstr>Issues</vt:lpstr>
      <vt:lpstr>Local Programs Handbook</vt:lpstr>
      <vt:lpstr>Project Management Tool</vt:lpstr>
      <vt:lpstr>System Logon</vt:lpstr>
      <vt:lpstr>System Help Documentation</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Transportation PowerPoint Template 16x9</dc:title>
  <dc:creator>Taryn Dietrich</dc:creator>
  <cp:lastModifiedBy>Smart, Lindsay</cp:lastModifiedBy>
  <cp:revision>37</cp:revision>
  <dcterms:created xsi:type="dcterms:W3CDTF">2015-06-24T15:01:50Z</dcterms:created>
  <dcterms:modified xsi:type="dcterms:W3CDTF">2016-08-25T13:11:44Z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 Content Type">
    <vt:lpwstr>51;#Presentations|42a9a3f5-86e7-4c9d-84c8-583bc2621149</vt:lpwstr>
  </property>
  <property fmtid="{D5CDD505-2E9C-101B-9397-08002B2CF9AE}" pid="3" name="_dlc_DocIdItemGuid">
    <vt:lpwstr>c49abcc0-cda4-4ed2-8a3b-95267aa13e27</vt:lpwstr>
  </property>
  <property fmtid="{D5CDD505-2E9C-101B-9397-08002B2CF9AE}" pid="4" name="Data Security Classification">
    <vt:lpwstr>48;#Unrestricted|636b637e-5f92-4725-a3a5-7ffa269098d1</vt:lpwstr>
  </property>
  <property fmtid="{D5CDD505-2E9C-101B-9397-08002B2CF9AE}" pid="5" name="ContentTypeId">
    <vt:lpwstr>0x0101009148F5A04DDD49CBA7127AADA5FB792B00AADE34325A8B49CDA8BB4DB53328F21400EE7069B8A6D6C641B3CB665A60392103</vt:lpwstr>
  </property>
  <property fmtid="{D5CDD505-2E9C-101B-9397-08002B2CF9AE}" pid="6" name="Data_x0020_Security_x0020_Classification">
    <vt:lpwstr>48;#Unrestricted|636b637e-5f92-4725-a3a5-7ffa269098d1</vt:lpwstr>
  </property>
</Properties>
</file>