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
  </p:notesMasterIdLst>
  <p:sldIdLst>
    <p:sldId id="257" r:id="rId3"/>
    <p:sldId id="258" r:id="rId4"/>
    <p:sldId id="259" r:id="rId5"/>
    <p:sldId id="260" r:id="rId6"/>
    <p:sldId id="261" r:id="rId7"/>
    <p:sldId id="262" r:id="rId8"/>
    <p:sldId id="263"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9" d="100"/>
          <a:sy n="119" d="100"/>
        </p:scale>
        <p:origin x="-42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32891-3011-4FBF-A27F-C062E7B827CD}" type="datetimeFigureOut">
              <a:rPr lang="en-US" smtClean="0"/>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C872A-8FE7-42C8-BC87-71EFE40D1629}" type="slidenum">
              <a:rPr lang="en-US" smtClean="0"/>
              <a:t>‹#›</a:t>
            </a:fld>
            <a:endParaRPr lang="en-US"/>
          </a:p>
        </p:txBody>
      </p:sp>
    </p:spTree>
    <p:extLst>
      <p:ext uri="{BB962C8B-B14F-4D97-AF65-F5344CB8AC3E}">
        <p14:creationId xmlns:p14="http://schemas.microsoft.com/office/powerpoint/2010/main" val="181039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10713" eaLnBrk="0" hangingPunct="0">
              <a:spcBef>
                <a:spcPct val="30000"/>
              </a:spcBef>
              <a:defRPr sz="1200">
                <a:solidFill>
                  <a:schemeClr val="tx1"/>
                </a:solidFill>
                <a:latin typeface="Arial" charset="0"/>
              </a:defRPr>
            </a:lvl1pPr>
            <a:lvl2pPr marL="732326" indent="-281664" defTabSz="910713" eaLnBrk="0" hangingPunct="0">
              <a:spcBef>
                <a:spcPct val="30000"/>
              </a:spcBef>
              <a:defRPr sz="1200">
                <a:solidFill>
                  <a:schemeClr val="tx1"/>
                </a:solidFill>
                <a:latin typeface="Arial" charset="0"/>
              </a:defRPr>
            </a:lvl2pPr>
            <a:lvl3pPr marL="1126655" indent="-225331" defTabSz="910713" eaLnBrk="0" hangingPunct="0">
              <a:spcBef>
                <a:spcPct val="30000"/>
              </a:spcBef>
              <a:defRPr sz="1200">
                <a:solidFill>
                  <a:schemeClr val="tx1"/>
                </a:solidFill>
                <a:latin typeface="Arial" charset="0"/>
              </a:defRPr>
            </a:lvl3pPr>
            <a:lvl4pPr marL="1577317" indent="-225331" defTabSz="910713" eaLnBrk="0" hangingPunct="0">
              <a:spcBef>
                <a:spcPct val="30000"/>
              </a:spcBef>
              <a:defRPr sz="1200">
                <a:solidFill>
                  <a:schemeClr val="tx1"/>
                </a:solidFill>
                <a:latin typeface="Arial" charset="0"/>
              </a:defRPr>
            </a:lvl4pPr>
            <a:lvl5pPr marL="2027979" indent="-225331" defTabSz="910713" eaLnBrk="0" hangingPunct="0">
              <a:spcBef>
                <a:spcPct val="30000"/>
              </a:spcBef>
              <a:defRPr sz="1200">
                <a:solidFill>
                  <a:schemeClr val="tx1"/>
                </a:solidFill>
                <a:latin typeface="Arial" charset="0"/>
              </a:defRPr>
            </a:lvl5pPr>
            <a:lvl6pPr marL="2478641" indent="-225331" defTabSz="910713" eaLnBrk="0" fontAlgn="base" hangingPunct="0">
              <a:spcBef>
                <a:spcPct val="30000"/>
              </a:spcBef>
              <a:spcAft>
                <a:spcPct val="0"/>
              </a:spcAft>
              <a:defRPr sz="1200">
                <a:solidFill>
                  <a:schemeClr val="tx1"/>
                </a:solidFill>
                <a:latin typeface="Arial" charset="0"/>
              </a:defRPr>
            </a:lvl6pPr>
            <a:lvl7pPr marL="2929303" indent="-225331" defTabSz="910713" eaLnBrk="0" fontAlgn="base" hangingPunct="0">
              <a:spcBef>
                <a:spcPct val="30000"/>
              </a:spcBef>
              <a:spcAft>
                <a:spcPct val="0"/>
              </a:spcAft>
              <a:defRPr sz="1200">
                <a:solidFill>
                  <a:schemeClr val="tx1"/>
                </a:solidFill>
                <a:latin typeface="Arial" charset="0"/>
              </a:defRPr>
            </a:lvl7pPr>
            <a:lvl8pPr marL="3379965" indent="-225331" defTabSz="910713" eaLnBrk="0" fontAlgn="base" hangingPunct="0">
              <a:spcBef>
                <a:spcPct val="30000"/>
              </a:spcBef>
              <a:spcAft>
                <a:spcPct val="0"/>
              </a:spcAft>
              <a:defRPr sz="1200">
                <a:solidFill>
                  <a:schemeClr val="tx1"/>
                </a:solidFill>
                <a:latin typeface="Arial" charset="0"/>
              </a:defRPr>
            </a:lvl8pPr>
            <a:lvl9pPr marL="3830627" indent="-225331" defTabSz="9107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4D63E2-24F7-4EC0-8B56-E9FB536A2751}"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altLang="en-US" smtClean="0"/>
              <a:t>-This is a NCDOT policy, not a FHWA policy; it’s meant to avoid conflicts of interest that may arise when the same firm is involved with both phases.</a:t>
            </a:r>
          </a:p>
          <a:p>
            <a:pPr eaLnBrk="1" hangingPunct="1"/>
            <a:r>
              <a:rPr lang="en-US" altLang="en-US" smtClean="0"/>
              <a:t>-An exception request may be made to our office, at the stage of final plans.  The request should include how the LGA will provide oversight to eliminate conflicts of interest; also consider scale of the project, impact, risks, and quantity of work.</a:t>
            </a:r>
          </a:p>
          <a:p>
            <a:pPr eaLnBrk="1" hangingPunct="1"/>
            <a:r>
              <a:rPr lang="en-US" altLang="en-US" smtClean="0"/>
              <a:t>-Letter should be submitted to our office; a set of final plans can be submitted directly to the Construction Office.</a:t>
            </a:r>
          </a:p>
          <a:p>
            <a:pPr eaLnBrk="1" hangingPunct="1"/>
            <a:r>
              <a:rPr lang="en-US" altLang="en-US" smtClean="0"/>
              <a:t>-The LGA can begin their solicitation for CEI (should not occur until after construction funds are authorized); if exception is allowed, then a proposal from the design firm can be accepted.</a:t>
            </a:r>
          </a:p>
          <a:p>
            <a:pPr eaLnBrk="1" hangingPunct="1"/>
            <a:r>
              <a:rPr lang="en-US" altLang="en-US" smtClean="0"/>
              <a:t>-The only time the consultant could be extended the contract without a new solicitation is if the original contract included CEI (although we are now trying to be vigilant up front about not including this phase of work) and the consultant was originally acquired under a qualifications-based selection process.</a:t>
            </a: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10713" eaLnBrk="0" hangingPunct="0">
              <a:spcBef>
                <a:spcPct val="30000"/>
              </a:spcBef>
              <a:defRPr sz="1200">
                <a:solidFill>
                  <a:schemeClr val="tx1"/>
                </a:solidFill>
                <a:latin typeface="Arial" charset="0"/>
              </a:defRPr>
            </a:lvl1pPr>
            <a:lvl2pPr marL="732326" indent="-281664" defTabSz="910713" eaLnBrk="0" hangingPunct="0">
              <a:spcBef>
                <a:spcPct val="30000"/>
              </a:spcBef>
              <a:defRPr sz="1200">
                <a:solidFill>
                  <a:schemeClr val="tx1"/>
                </a:solidFill>
                <a:latin typeface="Arial" charset="0"/>
              </a:defRPr>
            </a:lvl2pPr>
            <a:lvl3pPr marL="1126655" indent="-225331" defTabSz="910713" eaLnBrk="0" hangingPunct="0">
              <a:spcBef>
                <a:spcPct val="30000"/>
              </a:spcBef>
              <a:defRPr sz="1200">
                <a:solidFill>
                  <a:schemeClr val="tx1"/>
                </a:solidFill>
                <a:latin typeface="Arial" charset="0"/>
              </a:defRPr>
            </a:lvl3pPr>
            <a:lvl4pPr marL="1577317" indent="-225331" defTabSz="910713" eaLnBrk="0" hangingPunct="0">
              <a:spcBef>
                <a:spcPct val="30000"/>
              </a:spcBef>
              <a:defRPr sz="1200">
                <a:solidFill>
                  <a:schemeClr val="tx1"/>
                </a:solidFill>
                <a:latin typeface="Arial" charset="0"/>
              </a:defRPr>
            </a:lvl4pPr>
            <a:lvl5pPr marL="2027979" indent="-225331" defTabSz="910713" eaLnBrk="0" hangingPunct="0">
              <a:spcBef>
                <a:spcPct val="30000"/>
              </a:spcBef>
              <a:defRPr sz="1200">
                <a:solidFill>
                  <a:schemeClr val="tx1"/>
                </a:solidFill>
                <a:latin typeface="Arial" charset="0"/>
              </a:defRPr>
            </a:lvl5pPr>
            <a:lvl6pPr marL="2478641" indent="-225331" defTabSz="910713" eaLnBrk="0" fontAlgn="base" hangingPunct="0">
              <a:spcBef>
                <a:spcPct val="30000"/>
              </a:spcBef>
              <a:spcAft>
                <a:spcPct val="0"/>
              </a:spcAft>
              <a:defRPr sz="1200">
                <a:solidFill>
                  <a:schemeClr val="tx1"/>
                </a:solidFill>
                <a:latin typeface="Arial" charset="0"/>
              </a:defRPr>
            </a:lvl6pPr>
            <a:lvl7pPr marL="2929303" indent="-225331" defTabSz="910713" eaLnBrk="0" fontAlgn="base" hangingPunct="0">
              <a:spcBef>
                <a:spcPct val="30000"/>
              </a:spcBef>
              <a:spcAft>
                <a:spcPct val="0"/>
              </a:spcAft>
              <a:defRPr sz="1200">
                <a:solidFill>
                  <a:schemeClr val="tx1"/>
                </a:solidFill>
                <a:latin typeface="Arial" charset="0"/>
              </a:defRPr>
            </a:lvl7pPr>
            <a:lvl8pPr marL="3379965" indent="-225331" defTabSz="910713" eaLnBrk="0" fontAlgn="base" hangingPunct="0">
              <a:spcBef>
                <a:spcPct val="30000"/>
              </a:spcBef>
              <a:spcAft>
                <a:spcPct val="0"/>
              </a:spcAft>
              <a:defRPr sz="1200">
                <a:solidFill>
                  <a:schemeClr val="tx1"/>
                </a:solidFill>
                <a:latin typeface="Arial" charset="0"/>
              </a:defRPr>
            </a:lvl8pPr>
            <a:lvl9pPr marL="3830627" indent="-225331" defTabSz="9107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809577-0D9F-4084-AE61-A1D7128C2AAA}" type="slidenum">
              <a:rPr lang="en-US" altLang="en-US" smtClean="0">
                <a:solidFill>
                  <a:srgbClr val="000000"/>
                </a:solidFill>
              </a:rPr>
              <a:pPr eaLnBrk="1" hangingPunct="1">
                <a:spcBef>
                  <a:spcPct val="0"/>
                </a:spcBef>
              </a:pPr>
              <a:t>8</a:t>
            </a:fld>
            <a:endParaRPr lang="en-US" altLang="en-US"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758" b="68000"/>
          <a:stretch/>
        </p:blipFill>
        <p:spPr>
          <a:xfrm>
            <a:off x="2209800" y="221526"/>
            <a:ext cx="5029200" cy="1820332"/>
          </a:xfrm>
          <a:prstGeom prst="rect">
            <a:avLst/>
          </a:prstGeom>
        </p:spPr>
      </p:pic>
    </p:spTree>
    <p:extLst>
      <p:ext uri="{BB962C8B-B14F-4D97-AF65-F5344CB8AC3E}">
        <p14:creationId xmlns:p14="http://schemas.microsoft.com/office/powerpoint/2010/main" val="36567263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00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362700" y="6356350"/>
            <a:ext cx="2085975" cy="365125"/>
          </a:xfrm>
          <a:prstGeom prst="rect">
            <a:avLst/>
          </a:prstGeom>
        </p:spPr>
        <p:txBody>
          <a:bodyPr/>
          <a:lstStyle>
            <a:lvl1pPr>
              <a:defRPr/>
            </a:lvl1pPr>
          </a:lstStyle>
          <a:p>
            <a:fld id="{AAB16B8E-BEC9-4C49-A031-8F0584B2AF0B}" type="datetimeFigureOut">
              <a:rPr lang="en-US" smtClean="0"/>
              <a:t>8/18/2016</a:t>
            </a:fld>
            <a:endParaRPr lang="en-US"/>
          </a:p>
        </p:txBody>
      </p:sp>
      <p:sp>
        <p:nvSpPr>
          <p:cNvPr id="6" name="Footer Placeholder 5"/>
          <p:cNvSpPr>
            <a:spLocks noGrp="1" noChangeArrowheads="1"/>
          </p:cNvSpPr>
          <p:nvPr>
            <p:ph type="ftr" sz="quarter" idx="11"/>
          </p:nvPr>
        </p:nvSpPr>
        <p:spPr>
          <a:xfrm>
            <a:off x="658813" y="6356350"/>
            <a:ext cx="2847975" cy="365125"/>
          </a:xfrm>
          <a:prstGeom prst="rect">
            <a:avLst/>
          </a:prstGeom>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8543925" y="6356350"/>
            <a:ext cx="561975" cy="365125"/>
          </a:xfrm>
          <a:prstGeom prst="rect">
            <a:avLst/>
          </a:prstGeom>
        </p:spPr>
        <p:txBody>
          <a:bodyPr/>
          <a:lstStyle>
            <a:lvl1pPr>
              <a:defRPr/>
            </a:lvl1pPr>
          </a:lstStyle>
          <a:p>
            <a:fld id="{5FB25971-0A9C-4DEC-8B09-536DB91E6D77}" type="slidenum">
              <a:rPr lang="en-US" smtClean="0"/>
              <a:t>‹#›</a:t>
            </a:fld>
            <a:endParaRPr lang="en-US"/>
          </a:p>
        </p:txBody>
      </p:sp>
    </p:spTree>
    <p:extLst>
      <p:ext uri="{BB962C8B-B14F-4D97-AF65-F5344CB8AC3E}">
        <p14:creationId xmlns:p14="http://schemas.microsoft.com/office/powerpoint/2010/main" val="21861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302125"/>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457200" y="6248400"/>
            <a:ext cx="1676400" cy="457200"/>
          </a:xfrm>
          <a:prstGeom prst="rect">
            <a:avLst/>
          </a:prstGeom>
        </p:spPr>
        <p:txBody>
          <a:bodyPr/>
          <a:lstStyle>
            <a:lvl1pPr>
              <a:defRPr/>
            </a:lvl1pPr>
          </a:lstStyle>
          <a:p>
            <a:fld id="{AAB16B8E-BEC9-4C49-A031-8F0584B2AF0B}" type="datetimeFigureOut">
              <a:rPr lang="en-US" smtClean="0"/>
              <a:t>8/18/2016</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5FB25971-0A9C-4DEC-8B09-536DB91E6D77}" type="slidenum">
              <a:rPr lang="en-US" smtClean="0"/>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5669592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330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779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Tree>
    <p:extLst>
      <p:ext uri="{BB962C8B-B14F-4D97-AF65-F5344CB8AC3E}">
        <p14:creationId xmlns:p14="http://schemas.microsoft.com/office/powerpoint/2010/main" val="1118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9500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60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718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5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8" name="Rectangle 7"/>
          <p:cNvSpPr/>
          <p:nvPr/>
        </p:nvSpPr>
        <p:spPr>
          <a:xfrm>
            <a:off x="0" y="0"/>
            <a:ext cx="533400" cy="6858000"/>
          </a:xfrm>
          <a:prstGeom prst="rect">
            <a:avLst/>
          </a:prstGeom>
          <a:gradFill flip="none" rotWithShape="1">
            <a:gsLst>
              <a:gs pos="0">
                <a:schemeClr val="accent3"/>
              </a:gs>
              <a:gs pos="39999">
                <a:schemeClr val="bg2"/>
              </a:gs>
              <a:gs pos="70000">
                <a:schemeClr val="accent1">
                  <a:alpha val="22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0119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764356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extLst>
      <p:ext uri="{BB962C8B-B14F-4D97-AF65-F5344CB8AC3E}">
        <p14:creationId xmlns:p14="http://schemas.microsoft.com/office/powerpoint/2010/main" val="113281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2717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560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57938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612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9" name="Rectangle 8"/>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8386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9" name="Rectangle 8"/>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232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2259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11" name="Rectangle 10"/>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87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7" name="Rectangle 6"/>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8798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6" name="Rectangle 5"/>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914400" y="273050"/>
            <a:ext cx="7772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9622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9" name="Rectangle 8"/>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8388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 t="1" r="-4565" b="69814"/>
          <a:stretch/>
        </p:blipFill>
        <p:spPr>
          <a:xfrm>
            <a:off x="7496908" y="6324600"/>
            <a:ext cx="1723292" cy="533400"/>
          </a:xfrm>
          <a:prstGeom prst="rect">
            <a:avLst/>
          </a:prstGeom>
          <a:noFill/>
          <a:effectLst/>
        </p:spPr>
      </p:pic>
      <p:sp>
        <p:nvSpPr>
          <p:cNvPr id="9" name="Rectangle 8"/>
          <p:cNvSpPr/>
          <p:nvPr/>
        </p:nvSpPr>
        <p:spPr>
          <a:xfrm>
            <a:off x="0" y="0"/>
            <a:ext cx="5334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296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gs>
            <a:gs pos="70000">
              <a:schemeClr val="bg2">
                <a:shade val="30000"/>
                <a:satMod val="2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70560"/>
            <a:ext cx="8534400" cy="74707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1600200"/>
            <a:ext cx="8534400" cy="5181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079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pic>
        <p:nvPicPr>
          <p:cNvPr id="1027" name="Picture 7" descr="powerpoint-bgback-ncboar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8" descr="nc_campo_newfinal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152400"/>
            <a:ext cx="4191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749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46" algn="ctr" rtl="0" eaLnBrk="1" fontAlgn="base" hangingPunct="1">
        <a:spcBef>
          <a:spcPct val="0"/>
        </a:spcBef>
        <a:spcAft>
          <a:spcPct val="0"/>
        </a:spcAft>
        <a:defRPr sz="4400">
          <a:solidFill>
            <a:schemeClr val="tx2"/>
          </a:solidFill>
          <a:latin typeface="Arial" charset="0"/>
        </a:defRPr>
      </a:lvl6pPr>
      <a:lvl7pPr marL="914293" algn="ctr" rtl="0" eaLnBrk="1" fontAlgn="base" hangingPunct="1">
        <a:spcBef>
          <a:spcPct val="0"/>
        </a:spcBef>
        <a:spcAft>
          <a:spcPct val="0"/>
        </a:spcAft>
        <a:defRPr sz="4400">
          <a:solidFill>
            <a:schemeClr val="tx2"/>
          </a:solidFill>
          <a:latin typeface="Arial" charset="0"/>
        </a:defRPr>
      </a:lvl7pPr>
      <a:lvl8pPr marL="1371440" algn="ctr" rtl="0" eaLnBrk="1" fontAlgn="base" hangingPunct="1">
        <a:spcBef>
          <a:spcPct val="0"/>
        </a:spcBef>
        <a:spcAft>
          <a:spcPct val="0"/>
        </a:spcAft>
        <a:defRPr sz="4400">
          <a:solidFill>
            <a:schemeClr val="tx2"/>
          </a:solidFill>
          <a:latin typeface="Arial" charset="0"/>
        </a:defRPr>
      </a:lvl8pPr>
      <a:lvl9pPr marL="1828586"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741363" indent="-284163" algn="l" rtl="0" eaLnBrk="1" fontAlgn="base" hangingPunct="1">
        <a:spcBef>
          <a:spcPct val="20000"/>
        </a:spcBef>
        <a:spcAft>
          <a:spcPct val="0"/>
        </a:spcAft>
        <a:buChar char="–"/>
        <a:defRPr sz="2400">
          <a:solidFill>
            <a:schemeClr val="tx1"/>
          </a:solidFill>
          <a:latin typeface="+mn-lt"/>
        </a:defRPr>
      </a:lvl2pPr>
      <a:lvl3pPr marL="1141413" indent="-227013" algn="l" rtl="0" eaLnBrk="1" fontAlgn="base" hangingPunct="1">
        <a:spcBef>
          <a:spcPct val="20000"/>
        </a:spcBef>
        <a:spcAft>
          <a:spcPct val="0"/>
        </a:spcAft>
        <a:buChar char="•"/>
        <a:defRPr sz="2000">
          <a:solidFill>
            <a:schemeClr val="tx1"/>
          </a:solidFill>
          <a:latin typeface="+mn-lt"/>
        </a:defRPr>
      </a:lvl3pPr>
      <a:lvl4pPr marL="1598613" indent="-227013" algn="l" rtl="0" eaLnBrk="1" fontAlgn="base" hangingPunct="1">
        <a:spcBef>
          <a:spcPct val="20000"/>
        </a:spcBef>
        <a:spcAft>
          <a:spcPct val="0"/>
        </a:spcAft>
        <a:buChar char="–"/>
        <a:defRPr>
          <a:solidFill>
            <a:schemeClr val="tx1"/>
          </a:solidFill>
          <a:latin typeface="+mn-lt"/>
        </a:defRPr>
      </a:lvl4pPr>
      <a:lvl5pPr marL="2055813" indent="-227013" algn="l" rtl="0" eaLnBrk="1" fontAlgn="base" hangingPunct="1">
        <a:spcBef>
          <a:spcPct val="20000"/>
        </a:spcBef>
        <a:spcAft>
          <a:spcPct val="0"/>
        </a:spcAft>
        <a:buChar char="»"/>
        <a:defRPr sz="1600">
          <a:solidFill>
            <a:schemeClr val="tx1"/>
          </a:solidFill>
          <a:latin typeface="+mn-lt"/>
        </a:defRPr>
      </a:lvl5pPr>
      <a:lvl6pPr marL="2514306" indent="-228573" algn="l" rtl="0" eaLnBrk="1" fontAlgn="base" hangingPunct="1">
        <a:spcBef>
          <a:spcPct val="20000"/>
        </a:spcBef>
        <a:spcAft>
          <a:spcPct val="0"/>
        </a:spcAft>
        <a:buChar char="»"/>
        <a:defRPr sz="1600">
          <a:solidFill>
            <a:schemeClr val="tx1"/>
          </a:solidFill>
          <a:latin typeface="+mn-lt"/>
        </a:defRPr>
      </a:lvl6pPr>
      <a:lvl7pPr marL="2971453" indent="-228573" algn="l" rtl="0" eaLnBrk="1" fontAlgn="base" hangingPunct="1">
        <a:spcBef>
          <a:spcPct val="20000"/>
        </a:spcBef>
        <a:spcAft>
          <a:spcPct val="0"/>
        </a:spcAft>
        <a:buChar char="»"/>
        <a:defRPr sz="1600">
          <a:solidFill>
            <a:schemeClr val="tx1"/>
          </a:solidFill>
          <a:latin typeface="+mn-lt"/>
        </a:defRPr>
      </a:lvl7pPr>
      <a:lvl8pPr marL="3428599" indent="-228573" algn="l" rtl="0" eaLnBrk="1" fontAlgn="base" hangingPunct="1">
        <a:spcBef>
          <a:spcPct val="20000"/>
        </a:spcBef>
        <a:spcAft>
          <a:spcPct val="0"/>
        </a:spcAft>
        <a:buChar char="»"/>
        <a:defRPr sz="1600">
          <a:solidFill>
            <a:schemeClr val="tx1"/>
          </a:solidFill>
          <a:latin typeface="+mn-lt"/>
        </a:defRPr>
      </a:lvl8pPr>
      <a:lvl9pPr marL="3885746" indent="-228573"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686800" cy="5181600"/>
          </a:xfrm>
        </p:spPr>
        <p:txBody>
          <a:bodyPr>
            <a:normAutofit/>
          </a:bodyPr>
          <a:lstStyle/>
          <a:p>
            <a:pPr marL="0" indent="0" algn="ctr">
              <a:buNone/>
            </a:pPr>
            <a:r>
              <a:rPr lang="en-US" sz="4800" u="sng" dirty="0" smtClean="0"/>
              <a:t>Engineering</a:t>
            </a:r>
          </a:p>
          <a:p>
            <a:pPr marL="0" indent="0" algn="ctr">
              <a:buNone/>
            </a:pPr>
            <a:r>
              <a:rPr lang="en-US" sz="4800" dirty="0" smtClean="0"/>
              <a:t>Major Projects: Raleigh Office</a:t>
            </a:r>
          </a:p>
          <a:p>
            <a:pPr marL="0" indent="0" algn="ctr">
              <a:buNone/>
            </a:pPr>
            <a:r>
              <a:rPr lang="en-US" sz="4800" dirty="0" smtClean="0"/>
              <a:t>Minor Projects: Division Office</a:t>
            </a:r>
            <a:endParaRPr lang="en-US" sz="4800" dirty="0"/>
          </a:p>
        </p:txBody>
      </p:sp>
    </p:spTree>
    <p:extLst>
      <p:ext uri="{BB962C8B-B14F-4D97-AF65-F5344CB8AC3E}">
        <p14:creationId xmlns:p14="http://schemas.microsoft.com/office/powerpoint/2010/main" val="423583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962400" y="76200"/>
            <a:ext cx="4800600" cy="1143000"/>
          </a:xfrm>
        </p:spPr>
        <p:txBody>
          <a:bodyPr/>
          <a:lstStyle/>
          <a:p>
            <a:pPr eaLnBrk="1" hangingPunct="1"/>
            <a:r>
              <a:rPr lang="en-US" altLang="en-US" sz="3600" smtClean="0"/>
              <a:t>Project Design</a:t>
            </a:r>
          </a:p>
        </p:txBody>
      </p:sp>
      <p:sp>
        <p:nvSpPr>
          <p:cNvPr id="66563" name="Rectangle 3"/>
          <p:cNvSpPr>
            <a:spLocks noGrp="1" noChangeArrowheads="1"/>
          </p:cNvSpPr>
          <p:nvPr>
            <p:ph idx="1"/>
          </p:nvPr>
        </p:nvSpPr>
        <p:spPr/>
        <p:txBody>
          <a:bodyPr/>
          <a:lstStyle/>
          <a:p>
            <a:pPr eaLnBrk="1" hangingPunct="1"/>
            <a:r>
              <a:rPr lang="en-US" altLang="en-US" dirty="0" smtClean="0"/>
              <a:t>What’s “minor”? Simple design, no complicating issues.</a:t>
            </a:r>
          </a:p>
          <a:p>
            <a:pPr eaLnBrk="1" hangingPunct="1"/>
            <a:r>
              <a:rPr lang="en-US" altLang="en-US" dirty="0" smtClean="0"/>
              <a:t>What’s major? – Closed Drainage systems, culverts, other structures – things a design unit in Raleigh must review.</a:t>
            </a:r>
          </a:p>
          <a:p>
            <a:r>
              <a:rPr lang="en-US" dirty="0"/>
              <a:t>All projects should use the NCDOT 2012 Standard Specs and Standard </a:t>
            </a:r>
            <a:r>
              <a:rPr lang="en-US" dirty="0" smtClean="0"/>
              <a:t>Drawings</a:t>
            </a:r>
            <a:r>
              <a:rPr lang="en-US" dirty="0"/>
              <a:t>.</a:t>
            </a:r>
            <a:endParaRPr lang="en-US" altLang="en-US" dirty="0" smtClean="0"/>
          </a:p>
        </p:txBody>
      </p:sp>
    </p:spTree>
    <p:extLst>
      <p:ext uri="{BB962C8B-B14F-4D97-AF65-F5344CB8AC3E}">
        <p14:creationId xmlns:p14="http://schemas.microsoft.com/office/powerpoint/2010/main" val="2285636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962400" y="0"/>
            <a:ext cx="4800600" cy="1143000"/>
          </a:xfrm>
        </p:spPr>
        <p:txBody>
          <a:bodyPr/>
          <a:lstStyle/>
          <a:p>
            <a:pPr eaLnBrk="1" hangingPunct="1"/>
            <a:r>
              <a:rPr lang="en-US" altLang="en-US" sz="3600" smtClean="0"/>
              <a:t>Project Review Time</a:t>
            </a:r>
          </a:p>
        </p:txBody>
      </p:sp>
      <p:sp>
        <p:nvSpPr>
          <p:cNvPr id="57347" name="Rectangle 3"/>
          <p:cNvSpPr>
            <a:spLocks noGrp="1" noChangeArrowheads="1"/>
          </p:cNvSpPr>
          <p:nvPr>
            <p:ph idx="1"/>
          </p:nvPr>
        </p:nvSpPr>
        <p:spPr>
          <a:xfrm>
            <a:off x="266700" y="1873569"/>
            <a:ext cx="8229600" cy="3689032"/>
          </a:xfrm>
          <a:extLst/>
        </p:spPr>
        <p:txBody>
          <a:bodyPr numCol="2"/>
          <a:lstStyle/>
          <a:p>
            <a:pPr marL="0" indent="0" algn="ctr" eaLnBrk="1" hangingPunct="1">
              <a:buFontTx/>
              <a:buNone/>
              <a:defRPr/>
            </a:pPr>
            <a:r>
              <a:rPr lang="en-US" altLang="en-US" sz="2400" dirty="0" smtClean="0"/>
              <a:t>MINOR</a:t>
            </a:r>
          </a:p>
          <a:p>
            <a:pPr eaLnBrk="1" hangingPunct="1">
              <a:defRPr/>
            </a:pPr>
            <a:r>
              <a:rPr lang="en-US" altLang="en-US" sz="2400" dirty="0" smtClean="0"/>
              <a:t>Email or Paper Submittal</a:t>
            </a:r>
          </a:p>
          <a:p>
            <a:pPr eaLnBrk="1" hangingPunct="1">
              <a:defRPr/>
            </a:pPr>
            <a:r>
              <a:rPr lang="en-US" altLang="en-US" sz="2400" dirty="0" smtClean="0"/>
              <a:t>Short Review Time – usually within 2 weeks</a:t>
            </a:r>
          </a:p>
          <a:p>
            <a:pPr eaLnBrk="1" hangingPunct="1">
              <a:defRPr/>
            </a:pPr>
            <a:r>
              <a:rPr lang="en-US" altLang="en-US" sz="2400" dirty="0" smtClean="0"/>
              <a:t>But…..there are dozens of projects (not just LAPP projects), and typically 1 reviewer! </a:t>
            </a:r>
          </a:p>
          <a:p>
            <a:pPr algn="ctr" eaLnBrk="1" hangingPunct="1">
              <a:defRPr/>
            </a:pPr>
            <a:endParaRPr lang="en-US" altLang="en-US" sz="2400" dirty="0" smtClean="0"/>
          </a:p>
          <a:p>
            <a:pPr marL="0" indent="0" algn="ctr" eaLnBrk="1" hangingPunct="1">
              <a:buFontTx/>
              <a:buNone/>
              <a:defRPr/>
            </a:pPr>
            <a:r>
              <a:rPr lang="en-US" altLang="en-US" sz="2400" dirty="0" smtClean="0"/>
              <a:t>MAJOR</a:t>
            </a:r>
          </a:p>
          <a:p>
            <a:pPr eaLnBrk="1" hangingPunct="1">
              <a:defRPr/>
            </a:pPr>
            <a:r>
              <a:rPr lang="en-US" altLang="en-US" sz="2400" dirty="0"/>
              <a:t>P</a:t>
            </a:r>
            <a:r>
              <a:rPr lang="en-US" altLang="en-US" sz="2400" dirty="0" smtClean="0"/>
              <a:t>aper copies and electronic plans sent to Roadway Design.</a:t>
            </a:r>
          </a:p>
          <a:p>
            <a:pPr eaLnBrk="1" hangingPunct="1">
              <a:defRPr/>
            </a:pPr>
            <a:r>
              <a:rPr lang="en-US" altLang="en-US" sz="2400" dirty="0" smtClean="0"/>
              <a:t>Several weeks due to multiple reviewing units and internal coordination.</a:t>
            </a:r>
          </a:p>
          <a:p>
            <a:pPr marL="0" indent="0" eaLnBrk="1" hangingPunct="1">
              <a:buFontTx/>
              <a:buNone/>
              <a:defRPr/>
            </a:pPr>
            <a:endParaRPr lang="en-US" altLang="en-US" sz="2400" dirty="0" smtClean="0"/>
          </a:p>
        </p:txBody>
      </p:sp>
      <p:sp>
        <p:nvSpPr>
          <p:cNvPr id="67588" name="TextBox 1"/>
          <p:cNvSpPr txBox="1">
            <a:spLocks noChangeArrowheads="1"/>
          </p:cNvSpPr>
          <p:nvPr/>
        </p:nvSpPr>
        <p:spPr bwMode="auto">
          <a:xfrm>
            <a:off x="457200" y="1371600"/>
            <a:ext cx="784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600"/>
              <a:t>Is it a complete set of plans and specifications?</a:t>
            </a:r>
          </a:p>
        </p:txBody>
      </p:sp>
      <p:sp>
        <p:nvSpPr>
          <p:cNvPr id="67589" name="TextBox 4"/>
          <p:cNvSpPr txBox="1">
            <a:spLocks noChangeArrowheads="1"/>
          </p:cNvSpPr>
          <p:nvPr/>
        </p:nvSpPr>
        <p:spPr bwMode="auto">
          <a:xfrm>
            <a:off x="581025" y="5591175"/>
            <a:ext cx="7848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600"/>
              <a:t>September is the big “due” month, so everything takes longer due to shear volume. </a:t>
            </a:r>
          </a:p>
        </p:txBody>
      </p:sp>
    </p:spTree>
    <p:extLst>
      <p:ext uri="{BB962C8B-B14F-4D97-AF65-F5344CB8AC3E}">
        <p14:creationId xmlns:p14="http://schemas.microsoft.com/office/powerpoint/2010/main" val="132849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algn="r"/>
            <a:r>
              <a:rPr lang="en-US" altLang="en-US" dirty="0" smtClean="0"/>
              <a:t>Major Projects</a:t>
            </a:r>
            <a:r>
              <a:rPr lang="en-US" altLang="en-US" u="sng" dirty="0" smtClean="0"/>
              <a:t/>
            </a:r>
            <a:br>
              <a:rPr lang="en-US" altLang="en-US" u="sng" dirty="0" smtClean="0"/>
            </a:br>
            <a:endParaRPr lang="en-US" altLang="en-US" dirty="0" smtClean="0"/>
          </a:p>
        </p:txBody>
      </p:sp>
      <p:sp>
        <p:nvSpPr>
          <p:cNvPr id="3" name="Content Placeholder 2"/>
          <p:cNvSpPr>
            <a:spLocks noGrp="1"/>
          </p:cNvSpPr>
          <p:nvPr>
            <p:ph idx="1"/>
          </p:nvPr>
        </p:nvSpPr>
        <p:spPr/>
        <p:txBody>
          <a:bodyPr>
            <a:normAutofit fontScale="92500" lnSpcReduction="20000"/>
          </a:bodyPr>
          <a:lstStyle/>
          <a:p>
            <a:pPr>
              <a:defRPr/>
            </a:pPr>
            <a:r>
              <a:rPr lang="en-US" sz="2800" dirty="0" smtClean="0"/>
              <a:t>Scoping Meeting – Recommended with NCDOT, Municipality &amp; Consultant prior to execution of Consultant Contract</a:t>
            </a:r>
          </a:p>
          <a:p>
            <a:pPr>
              <a:defRPr/>
            </a:pPr>
            <a:r>
              <a:rPr lang="en-US" sz="2800" dirty="0" smtClean="0"/>
              <a:t>25%, 75% (R/W), 90% &amp; 100% Plan Reviews </a:t>
            </a:r>
          </a:p>
          <a:p>
            <a:pPr>
              <a:defRPr/>
            </a:pPr>
            <a:r>
              <a:rPr lang="en-US" sz="2800" dirty="0" smtClean="0"/>
              <a:t>U &amp; R designated STIP projects to be submitted to NCDOT Plan Checking at 100% final review</a:t>
            </a:r>
          </a:p>
          <a:p>
            <a:pPr>
              <a:defRPr/>
            </a:pPr>
            <a:r>
              <a:rPr lang="en-US" sz="2800" dirty="0" smtClean="0"/>
              <a:t>Final Contract Documents to be reviewed by NCDOT Proposals &amp; Contracts</a:t>
            </a:r>
          </a:p>
          <a:p>
            <a:pPr>
              <a:defRPr/>
            </a:pPr>
            <a:r>
              <a:rPr lang="en-US" sz="2800" dirty="0" smtClean="0"/>
              <a:t>Municipal Project Design &amp; Review Criteria</a:t>
            </a:r>
          </a:p>
          <a:p>
            <a:pPr marL="0" indent="0">
              <a:buFontTx/>
              <a:buNone/>
              <a:defRPr/>
            </a:pPr>
            <a:r>
              <a:rPr lang="en-US" sz="1100" dirty="0"/>
              <a:t>	</a:t>
            </a:r>
            <a:r>
              <a:rPr lang="en-US" sz="1100" b="1" i="1" dirty="0" smtClean="0">
                <a:solidFill>
                  <a:srgbClr val="FF0000"/>
                </a:solidFill>
              </a:rPr>
              <a:t>https</a:t>
            </a:r>
            <a:r>
              <a:rPr lang="en-US" sz="1100" b="1" i="1" dirty="0">
                <a:solidFill>
                  <a:srgbClr val="FF0000"/>
                </a:solidFill>
              </a:rPr>
              <a:t>://</a:t>
            </a:r>
            <a:r>
              <a:rPr lang="en-US" sz="1100" b="1" i="1" dirty="0" smtClean="0">
                <a:solidFill>
                  <a:srgbClr val="FF0000"/>
                </a:solidFill>
              </a:rPr>
              <a:t>connect.ncdot.gov/projects/Roadway/RoadwayDesignAdministrativeDocuments/Municipal-	Developer%20Submittals%20Guideline.pdf</a:t>
            </a:r>
          </a:p>
          <a:p>
            <a:pPr marL="0" indent="0">
              <a:buFontTx/>
              <a:buNone/>
              <a:defRPr/>
            </a:pPr>
            <a:endParaRPr lang="en-US" sz="1100" b="1" i="1" dirty="0">
              <a:solidFill>
                <a:srgbClr val="C00000"/>
              </a:solidFill>
            </a:endParaRPr>
          </a:p>
          <a:p>
            <a:pPr>
              <a:buFont typeface="Arial" panose="020B0604020202020204" pitchFamily="34" charset="0"/>
              <a:buChar char="•"/>
              <a:defRPr/>
            </a:pPr>
            <a:r>
              <a:rPr lang="en-US" sz="2800" dirty="0" smtClean="0"/>
              <a:t>Planning Document (PCE, CE, EA, etc.) progresses concurrently with design plans</a:t>
            </a:r>
          </a:p>
          <a:p>
            <a:pPr marL="457200" lvl="1" indent="-457200">
              <a:buFont typeface="Arial" panose="020B0604020202020204" pitchFamily="34" charset="0"/>
              <a:buChar char="•"/>
              <a:defRPr/>
            </a:pPr>
            <a:r>
              <a:rPr lang="en-US" dirty="0" smtClean="0"/>
              <a:t>Corridor Modeling –</a:t>
            </a:r>
            <a:r>
              <a:rPr lang="en-US" sz="3200" dirty="0" smtClean="0"/>
              <a:t> </a:t>
            </a:r>
            <a:r>
              <a:rPr lang="en-US" sz="2000" dirty="0" smtClean="0"/>
              <a:t>Recommended, but not required</a:t>
            </a:r>
          </a:p>
          <a:p>
            <a:pPr marL="0" indent="0">
              <a:buFontTx/>
              <a:buNone/>
              <a:defRPr/>
            </a:pPr>
            <a:endParaRPr lang="en-US" sz="2800" dirty="0"/>
          </a:p>
        </p:txBody>
      </p:sp>
    </p:spTree>
    <p:extLst>
      <p:ext uri="{BB962C8B-B14F-4D97-AF65-F5344CB8AC3E}">
        <p14:creationId xmlns:p14="http://schemas.microsoft.com/office/powerpoint/2010/main" val="223864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algn="r"/>
            <a:r>
              <a:rPr lang="en-US" altLang="en-US" dirty="0" smtClean="0"/>
              <a:t>Major Projects</a:t>
            </a:r>
          </a:p>
        </p:txBody>
      </p:sp>
      <p:sp>
        <p:nvSpPr>
          <p:cNvPr id="3" name="Content Placeholder 2"/>
          <p:cNvSpPr>
            <a:spLocks noGrp="1"/>
          </p:cNvSpPr>
          <p:nvPr>
            <p:ph idx="1"/>
          </p:nvPr>
        </p:nvSpPr>
        <p:spPr/>
        <p:txBody>
          <a:bodyPr>
            <a:normAutofit/>
          </a:bodyPr>
          <a:lstStyle/>
          <a:p>
            <a:pPr>
              <a:defRPr/>
            </a:pPr>
            <a:r>
              <a:rPr lang="en-US" sz="2800" dirty="0" smtClean="0"/>
              <a:t>NCDOT Point of Contact</a:t>
            </a:r>
          </a:p>
          <a:p>
            <a:pPr>
              <a:defRPr/>
            </a:pPr>
            <a:r>
              <a:rPr lang="en-US" sz="2800" dirty="0" smtClean="0"/>
              <a:t>FHWA delegates authority to NCDOT to review and approve project designs on and off its maintained system</a:t>
            </a:r>
          </a:p>
          <a:p>
            <a:pPr>
              <a:defRPr/>
            </a:pPr>
            <a:r>
              <a:rPr lang="en-US" sz="2800" dirty="0" smtClean="0"/>
              <a:t>Who will maintain? NCDOT or Municipality</a:t>
            </a:r>
          </a:p>
          <a:p>
            <a:pPr>
              <a:defRPr/>
            </a:pPr>
            <a:r>
              <a:rPr lang="en-US" sz="2800" dirty="0" smtClean="0"/>
              <a:t>Project to be built with long term maintenance and expandability in mind </a:t>
            </a:r>
          </a:p>
          <a:p>
            <a:pPr marL="400050" lvl="1" indent="0">
              <a:buFontTx/>
              <a:buNone/>
              <a:defRPr/>
            </a:pPr>
            <a:r>
              <a:rPr lang="en-US" sz="2000" dirty="0" smtClean="0"/>
              <a:t>Project not to require immediate repairs or action by NCDOT or Municipality</a:t>
            </a:r>
          </a:p>
          <a:p>
            <a:pPr marL="857250" lvl="1" indent="-457200">
              <a:buFont typeface="Arial" panose="020B0604020202020204" pitchFamily="34" charset="0"/>
              <a:buChar char="•"/>
              <a:defRPr/>
            </a:pPr>
            <a:r>
              <a:rPr lang="en-US" dirty="0" smtClean="0"/>
              <a:t>Potential Project Problems</a:t>
            </a:r>
          </a:p>
          <a:p>
            <a:pPr marL="400050" lvl="1" indent="0">
              <a:buFontTx/>
              <a:buNone/>
              <a:defRPr/>
            </a:pPr>
            <a:r>
              <a:rPr lang="en-US" sz="2000" dirty="0" smtClean="0"/>
              <a:t>Communication  &amp; Collaboration – A successful project is the result of the Municipality, Consultant , NCDOT &amp; FHWA working  together</a:t>
            </a:r>
          </a:p>
        </p:txBody>
      </p:sp>
    </p:spTree>
    <p:extLst>
      <p:ext uri="{BB962C8B-B14F-4D97-AF65-F5344CB8AC3E}">
        <p14:creationId xmlns:p14="http://schemas.microsoft.com/office/powerpoint/2010/main" val="2571562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962400" y="0"/>
            <a:ext cx="4724400" cy="1036638"/>
          </a:xfrm>
        </p:spPr>
        <p:txBody>
          <a:bodyPr/>
          <a:lstStyle/>
          <a:p>
            <a:r>
              <a:rPr lang="en-US" altLang="en-US" smtClean="0"/>
              <a:t>Contract Proposal</a:t>
            </a:r>
          </a:p>
        </p:txBody>
      </p:sp>
      <p:sp>
        <p:nvSpPr>
          <p:cNvPr id="3" name="Content Placeholder 2"/>
          <p:cNvSpPr>
            <a:spLocks noGrp="1"/>
          </p:cNvSpPr>
          <p:nvPr>
            <p:ph idx="1"/>
          </p:nvPr>
        </p:nvSpPr>
        <p:spPr/>
        <p:txBody>
          <a:bodyPr/>
          <a:lstStyle/>
          <a:p>
            <a:pPr>
              <a:defRPr/>
            </a:pPr>
            <a:r>
              <a:rPr lang="en-US" dirty="0" smtClean="0"/>
              <a:t>Contract Proposal</a:t>
            </a:r>
          </a:p>
          <a:p>
            <a:pPr lvl="1">
              <a:defRPr/>
            </a:pPr>
            <a:r>
              <a:rPr lang="en-US" sz="2600" dirty="0" smtClean="0"/>
              <a:t>Use Line-Up Sheet – see LPMO Handbook for more information</a:t>
            </a:r>
          </a:p>
          <a:p>
            <a:pPr lvl="1">
              <a:defRPr/>
            </a:pPr>
            <a:r>
              <a:rPr lang="en-US" sz="2600" dirty="0"/>
              <a:t>Check effective dates for Specs when updating proposals.</a:t>
            </a:r>
          </a:p>
          <a:p>
            <a:pPr lvl="1">
              <a:defRPr/>
            </a:pPr>
            <a:r>
              <a:rPr lang="en-US" sz="2600" dirty="0"/>
              <a:t>Do NOT use AIA, EJCDC or SCO Specs – often causes conflict.</a:t>
            </a:r>
          </a:p>
          <a:p>
            <a:pPr lvl="1">
              <a:defRPr/>
            </a:pPr>
            <a:r>
              <a:rPr lang="en-US" sz="2600" dirty="0" smtClean="0"/>
              <a:t>Division or Contract Standards will approve</a:t>
            </a:r>
          </a:p>
          <a:p>
            <a:pPr lvl="1">
              <a:defRPr/>
            </a:pPr>
            <a:r>
              <a:rPr lang="en-US" sz="2600" dirty="0"/>
              <a:t>Need Line Item Estimate at this point for goal setting</a:t>
            </a:r>
          </a:p>
          <a:p>
            <a:pPr lvl="1">
              <a:defRPr/>
            </a:pPr>
            <a:endParaRPr lang="en-US" dirty="0" smtClean="0"/>
          </a:p>
          <a:p>
            <a:pPr marL="457200" lvl="1" indent="0">
              <a:buFontTx/>
              <a:buNone/>
              <a:defRPr/>
            </a:pPr>
            <a:endParaRPr lang="en-US" sz="1400" dirty="0"/>
          </a:p>
          <a:p>
            <a:pPr marL="457200" lvl="1" indent="0">
              <a:buFontTx/>
              <a:buNone/>
              <a:defRPr/>
            </a:pPr>
            <a:endParaRPr lang="en-US" dirty="0" smtClean="0"/>
          </a:p>
        </p:txBody>
      </p:sp>
    </p:spTree>
    <p:extLst>
      <p:ext uri="{BB962C8B-B14F-4D97-AF65-F5344CB8AC3E}">
        <p14:creationId xmlns:p14="http://schemas.microsoft.com/office/powerpoint/2010/main" val="212949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86200" y="0"/>
            <a:ext cx="5240338" cy="1143000"/>
          </a:xfrm>
        </p:spPr>
        <p:txBody>
          <a:bodyPr>
            <a:normAutofit fontScale="90000"/>
          </a:bodyPr>
          <a:lstStyle/>
          <a:p>
            <a:pPr eaLnBrk="1" hangingPunct="1"/>
            <a:r>
              <a:rPr lang="en-US" altLang="en-US" sz="3600" smtClean="0"/>
              <a:t>Specialty or Proprietary Items</a:t>
            </a:r>
          </a:p>
        </p:txBody>
      </p:sp>
      <p:sp>
        <p:nvSpPr>
          <p:cNvPr id="71683" name="Rectangle 3"/>
          <p:cNvSpPr>
            <a:spLocks noGrp="1" noChangeArrowheads="1"/>
          </p:cNvSpPr>
          <p:nvPr>
            <p:ph idx="1"/>
          </p:nvPr>
        </p:nvSpPr>
        <p:spPr/>
        <p:txBody>
          <a:bodyPr/>
          <a:lstStyle/>
          <a:p>
            <a:pPr eaLnBrk="1" hangingPunct="1">
              <a:lnSpc>
                <a:spcPct val="90000"/>
              </a:lnSpc>
            </a:pPr>
            <a:r>
              <a:rPr lang="en-US" altLang="en-US" dirty="0" smtClean="0"/>
              <a:t>Avoid if at all possible.</a:t>
            </a:r>
          </a:p>
          <a:p>
            <a:pPr eaLnBrk="1" hangingPunct="1">
              <a:lnSpc>
                <a:spcPct val="90000"/>
              </a:lnSpc>
            </a:pPr>
            <a:r>
              <a:rPr lang="en-US" altLang="en-US" dirty="0" smtClean="0"/>
              <a:t>If using name brand items, must list 3 brands and also “or equivalent”.</a:t>
            </a:r>
          </a:p>
          <a:p>
            <a:pPr eaLnBrk="1" hangingPunct="1">
              <a:lnSpc>
                <a:spcPct val="90000"/>
              </a:lnSpc>
            </a:pPr>
            <a:r>
              <a:rPr lang="en-US" altLang="en-US" dirty="0" smtClean="0"/>
              <a:t>Specialty Items MUST be approved well in advance of letting. i.e. trash cans on a streetscape project where matching existing trashcans on previous projects is desired. Approval could take several weeks!</a:t>
            </a:r>
          </a:p>
        </p:txBody>
      </p:sp>
    </p:spTree>
    <p:extLst>
      <p:ext uri="{BB962C8B-B14F-4D97-AF65-F5344CB8AC3E}">
        <p14:creationId xmlns:p14="http://schemas.microsoft.com/office/powerpoint/2010/main" val="2646554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67200" y="152400"/>
            <a:ext cx="4572000" cy="762000"/>
          </a:xfrm>
        </p:spPr>
        <p:txBody>
          <a:bodyPr>
            <a:normAutofit/>
          </a:bodyPr>
          <a:lstStyle/>
          <a:p>
            <a:pPr eaLnBrk="1" hangingPunct="1"/>
            <a:r>
              <a:rPr lang="en-US" altLang="en-US" sz="3600" dirty="0" smtClean="0">
                <a:latin typeface="Trebuchet MS" pitchFamily="34" charset="0"/>
              </a:rPr>
              <a:t>Project Engineers</a:t>
            </a:r>
          </a:p>
        </p:txBody>
      </p:sp>
      <p:sp>
        <p:nvSpPr>
          <p:cNvPr id="21507" name="Rectangle 3"/>
          <p:cNvSpPr>
            <a:spLocks noGrp="1" noChangeArrowheads="1"/>
          </p:cNvSpPr>
          <p:nvPr>
            <p:ph idx="1"/>
          </p:nvPr>
        </p:nvSpPr>
        <p:spPr>
          <a:xfrm>
            <a:off x="457200" y="1143000"/>
            <a:ext cx="8229600" cy="5334000"/>
          </a:xfrm>
        </p:spPr>
        <p:txBody>
          <a:bodyPr>
            <a:normAutofit/>
          </a:bodyPr>
          <a:lstStyle/>
          <a:p>
            <a:pPr eaLnBrk="1" hangingPunct="1">
              <a:lnSpc>
                <a:spcPct val="90000"/>
              </a:lnSpc>
            </a:pPr>
            <a:endParaRPr lang="en-US" altLang="en-US" sz="2400" dirty="0" smtClean="0">
              <a:latin typeface="Trebuchet MS" pitchFamily="34" charset="0"/>
            </a:endParaRPr>
          </a:p>
          <a:p>
            <a:pPr eaLnBrk="1" hangingPunct="1">
              <a:lnSpc>
                <a:spcPct val="90000"/>
              </a:lnSpc>
            </a:pPr>
            <a:r>
              <a:rPr lang="en-US" altLang="en-US" sz="3600" dirty="0" smtClean="0">
                <a:latin typeface="Trebuchet MS" pitchFamily="34" charset="0"/>
              </a:rPr>
              <a:t>Major Projects:</a:t>
            </a:r>
          </a:p>
          <a:p>
            <a:pPr eaLnBrk="1" hangingPunct="1">
              <a:lnSpc>
                <a:spcPct val="90000"/>
              </a:lnSpc>
            </a:pPr>
            <a:r>
              <a:rPr lang="en-US" altLang="en-US" sz="3400" dirty="0" smtClean="0">
                <a:latin typeface="Trebuchet MS" pitchFamily="34" charset="0"/>
              </a:rPr>
              <a:t>Mohammad Mahjoub</a:t>
            </a:r>
            <a:endParaRPr lang="en-US" altLang="en-US" sz="3400" dirty="0">
              <a:latin typeface="Trebuchet MS" pitchFamily="34" charset="0"/>
            </a:endParaRPr>
          </a:p>
          <a:p>
            <a:pPr eaLnBrk="1" hangingPunct="1">
              <a:lnSpc>
                <a:spcPct val="90000"/>
              </a:lnSpc>
              <a:spcBef>
                <a:spcPct val="75000"/>
              </a:spcBef>
            </a:pPr>
            <a:r>
              <a:rPr lang="en-US" altLang="en-US" sz="3600" dirty="0" smtClean="0">
                <a:latin typeface="Trebuchet MS" pitchFamily="34" charset="0"/>
              </a:rPr>
              <a:t>Minor Projects:</a:t>
            </a:r>
          </a:p>
          <a:p>
            <a:pPr lvl="2" eaLnBrk="1" hangingPunct="1">
              <a:lnSpc>
                <a:spcPct val="90000"/>
              </a:lnSpc>
            </a:pPr>
            <a:r>
              <a:rPr lang="en-US" altLang="en-US" sz="3400" dirty="0" smtClean="0">
                <a:latin typeface="Trebuchet MS" pitchFamily="34" charset="0"/>
              </a:rPr>
              <a:t>Division 4		Jerry Page, PE</a:t>
            </a:r>
          </a:p>
          <a:p>
            <a:pPr lvl="2" eaLnBrk="1" hangingPunct="1">
              <a:lnSpc>
                <a:spcPct val="90000"/>
              </a:lnSpc>
            </a:pPr>
            <a:r>
              <a:rPr lang="en-US" altLang="en-US" sz="3400" dirty="0" smtClean="0">
                <a:latin typeface="Trebuchet MS" pitchFamily="34" charset="0"/>
              </a:rPr>
              <a:t>Division 5		Mike Kneis, PE</a:t>
            </a:r>
          </a:p>
          <a:p>
            <a:pPr lvl="2" eaLnBrk="1" hangingPunct="1">
              <a:lnSpc>
                <a:spcPct val="90000"/>
              </a:lnSpc>
            </a:pPr>
            <a:r>
              <a:rPr lang="en-US" altLang="en-US" sz="3400" dirty="0" smtClean="0">
                <a:latin typeface="Trebuchet MS" pitchFamily="34" charset="0"/>
              </a:rPr>
              <a:t>Division 6		Jerry Bradley, PE</a:t>
            </a:r>
          </a:p>
          <a:p>
            <a:pPr eaLnBrk="1" hangingPunct="1">
              <a:lnSpc>
                <a:spcPct val="90000"/>
              </a:lnSpc>
              <a:buFontTx/>
              <a:buNone/>
            </a:pPr>
            <a:endParaRPr lang="en-US" altLang="en-US" sz="3600" dirty="0" smtClean="0">
              <a:solidFill>
                <a:srgbClr val="FF9900"/>
              </a:solidFill>
              <a:latin typeface="Trebuchet MS" pitchFamily="34" charset="0"/>
            </a:endParaRPr>
          </a:p>
          <a:p>
            <a:pPr eaLnBrk="1" hangingPunct="1">
              <a:lnSpc>
                <a:spcPct val="90000"/>
              </a:lnSpc>
              <a:buFontTx/>
              <a:buNone/>
            </a:pPr>
            <a:endParaRPr lang="en-US" altLang="en-US" sz="3600" dirty="0" smtClean="0">
              <a:latin typeface="Trebuchet MS" pitchFamily="34" charset="0"/>
            </a:endParaRPr>
          </a:p>
        </p:txBody>
      </p:sp>
    </p:spTree>
    <p:extLst>
      <p:ext uri="{BB962C8B-B14F-4D97-AF65-F5344CB8AC3E}">
        <p14:creationId xmlns:p14="http://schemas.microsoft.com/office/powerpoint/2010/main" val="510655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4">
      <a:dk1>
        <a:srgbClr val="000099"/>
      </a:dk1>
      <a:lt1>
        <a:srgbClr val="FFFFFF"/>
      </a:lt1>
      <a:dk2>
        <a:srgbClr val="FFFFFF"/>
      </a:dk2>
      <a:lt2>
        <a:srgbClr val="808080"/>
      </a:lt2>
      <a:accent1>
        <a:srgbClr val="339933"/>
      </a:accent1>
      <a:accent2>
        <a:srgbClr val="333399"/>
      </a:accent2>
      <a:accent3>
        <a:srgbClr val="FFFFFF"/>
      </a:accent3>
      <a:accent4>
        <a:srgbClr val="000082"/>
      </a:accent4>
      <a:accent5>
        <a:srgbClr val="ADCAAD"/>
      </a:accent5>
      <a:accent6>
        <a:srgbClr val="2D2D8A"/>
      </a:accent6>
      <a:hlink>
        <a:srgbClr val="000099"/>
      </a:hlink>
      <a:folHlink>
        <a:srgbClr val="000099"/>
      </a:folHlink>
    </a:clrScheme>
    <a:fontScheme name="Custom Design">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99"/>
        </a:dk1>
        <a:lt1>
          <a:srgbClr val="FFFFFF"/>
        </a:lt1>
        <a:dk2>
          <a:srgbClr val="FFFFFF"/>
        </a:dk2>
        <a:lt2>
          <a:srgbClr val="808080"/>
        </a:lt2>
        <a:accent1>
          <a:srgbClr val="BBE0E3"/>
        </a:accent1>
        <a:accent2>
          <a:srgbClr val="333399"/>
        </a:accent2>
        <a:accent3>
          <a:srgbClr val="FFFFFF"/>
        </a:accent3>
        <a:accent4>
          <a:srgbClr val="000082"/>
        </a:accent4>
        <a:accent5>
          <a:srgbClr val="DAEDEF"/>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
      <a:clrScheme name="Custom Design 14">
        <a:dk1>
          <a:srgbClr val="000099"/>
        </a:dk1>
        <a:lt1>
          <a:srgbClr val="FFFFFF"/>
        </a:lt1>
        <a:dk2>
          <a:srgbClr val="FFFFFF"/>
        </a:dk2>
        <a:lt2>
          <a:srgbClr val="808080"/>
        </a:lt2>
        <a:accent1>
          <a:srgbClr val="339933"/>
        </a:accent1>
        <a:accent2>
          <a:srgbClr val="333399"/>
        </a:accent2>
        <a:accent3>
          <a:srgbClr val="FFFFFF"/>
        </a:accent3>
        <a:accent4>
          <a:srgbClr val="000082"/>
        </a:accent4>
        <a:accent5>
          <a:srgbClr val="ADCAAD"/>
        </a:accent5>
        <a:accent6>
          <a:srgbClr val="2D2D8A"/>
        </a:accent6>
        <a:hlink>
          <a:srgbClr val="000099"/>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19</TotalTime>
  <Words>610</Words>
  <Application>Microsoft Office PowerPoint</Application>
  <PresentationFormat>On-screen Show (4:3)</PresentationFormat>
  <Paragraphs>63</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Theme1</vt:lpstr>
      <vt:lpstr>Custom Design</vt:lpstr>
      <vt:lpstr>PowerPoint Presentation</vt:lpstr>
      <vt:lpstr>Project Design</vt:lpstr>
      <vt:lpstr>Project Review Time</vt:lpstr>
      <vt:lpstr>Major Projects </vt:lpstr>
      <vt:lpstr>Major Projects</vt:lpstr>
      <vt:lpstr>Contract Proposal</vt:lpstr>
      <vt:lpstr>Specialty or Proprietary Items</vt:lpstr>
      <vt:lpstr>Project Engineers</vt:lpstr>
    </vt:vector>
  </TitlesOfParts>
  <Company>N.C. Dept. of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 Holmes</dc:creator>
  <cp:lastModifiedBy>Smart, Lindsay</cp:lastModifiedBy>
  <cp:revision>2</cp:revision>
  <dcterms:created xsi:type="dcterms:W3CDTF">2016-08-18T11:23:23Z</dcterms:created>
  <dcterms:modified xsi:type="dcterms:W3CDTF">2016-08-18T14:04:33Z</dcterms:modified>
</cp:coreProperties>
</file>