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2"/>
  </p:notesMasterIdLst>
  <p:handoutMasterIdLst>
    <p:handoutMasterId r:id="rId13"/>
  </p:handoutMasterIdLst>
  <p:sldIdLst>
    <p:sldId id="256" r:id="rId6"/>
    <p:sldId id="257" r:id="rId7"/>
    <p:sldId id="277" r:id="rId8"/>
    <p:sldId id="279" r:id="rId9"/>
    <p:sldId id="278"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p:scale>
          <a:sx n="126" d="100"/>
          <a:sy n="126" d="100"/>
        </p:scale>
        <p:origin x="-21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F768B7-D368-F448-A58A-46F1264D4E75}" type="datetimeFigureOut">
              <a:rPr lang="en-US" smtClean="0"/>
              <a:t>8/19/2016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FABF6-B6F0-ED44-9879-4F6EC5A0461E}" type="slidenum">
              <a:rPr lang="en-US" smtClean="0"/>
              <a:t>‹#›</a:t>
            </a:fld>
            <a:endParaRPr lang="en-US" dirty="0"/>
          </a:p>
        </p:txBody>
      </p:sp>
    </p:spTree>
    <p:extLst>
      <p:ext uri="{BB962C8B-B14F-4D97-AF65-F5344CB8AC3E}">
        <p14:creationId xmlns:p14="http://schemas.microsoft.com/office/powerpoint/2010/main" val="1969782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D6F98-055A-4837-90F2-8E5F6821A1BB}" type="datetimeFigureOut">
              <a:rPr lang="en-US" smtClean="0"/>
              <a:t>8/19/2016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2116321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823911" y="2722627"/>
            <a:ext cx="4793719"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Name of Event | Master subtitle style (date)</a:t>
            </a:r>
            <a:endParaRPr lang="en-US" dirty="0"/>
          </a:p>
        </p:txBody>
      </p:sp>
      <p:sp>
        <p:nvSpPr>
          <p:cNvPr id="21" name="Text Placeholder 20"/>
          <p:cNvSpPr>
            <a:spLocks noGrp="1"/>
          </p:cNvSpPr>
          <p:nvPr>
            <p:ph type="body" sz="quarter" idx="10" hasCustomPrompt="1"/>
          </p:nvPr>
        </p:nvSpPr>
        <p:spPr>
          <a:xfrm>
            <a:off x="4008438" y="4029075"/>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18007313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15786826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1752681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2944972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41677373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230530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30710728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42479112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marL="1371600" indent="0">
              <a:buNone/>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4" name="TextBox 3"/>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35552169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2070547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smtClean="0"/>
              <a:t>Small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8" name="TextBox 7"/>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17857931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37993547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22466360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41461426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499177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11" name="TextBox 10"/>
          <p:cNvSpPr txBox="1"/>
          <p:nvPr userDrawn="1"/>
        </p:nvSpPr>
        <p:spPr>
          <a:xfrm>
            <a:off x="7780030"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33161201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0" r:id="rId4"/>
    <p:sldLayoutId id="2147483671" r:id="rId5"/>
    <p:sldLayoutId id="2147483672" r:id="rId6"/>
    <p:sldLayoutId id="2147483673" r:id="rId7"/>
    <p:sldLayoutId id="2147483674" r:id="rId8"/>
    <p:sldLayoutId id="2147483681" r:id="rId9"/>
    <p:sldLayoutId id="2147483682" r:id="rId10"/>
    <p:sldLayoutId id="2147483675" r:id="rId11"/>
    <p:sldLayoutId id="2147483683" r:id="rId12"/>
    <p:sldLayoutId id="2147483684" r:id="rId13"/>
    <p:sldLayoutId id="2147483676" r:id="rId14"/>
    <p:sldLayoutId id="2147483677" r:id="rId15"/>
    <p:sldLayoutId id="2147483678"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ncleg.net/Sessions/2013/Bills/House/PDF/H817v1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NCDOT SPOT Process</a:t>
            </a:r>
            <a:endParaRPr lang="en-US" dirty="0"/>
          </a:p>
        </p:txBody>
      </p:sp>
      <p:sp>
        <p:nvSpPr>
          <p:cNvPr id="3" name="Subtitle 2"/>
          <p:cNvSpPr>
            <a:spLocks noGrp="1"/>
          </p:cNvSpPr>
          <p:nvPr>
            <p:ph type="subTitle" idx="1"/>
          </p:nvPr>
        </p:nvSpPr>
        <p:spPr>
          <a:xfrm>
            <a:off x="3328989" y="2722627"/>
            <a:ext cx="5288642" cy="614779"/>
          </a:xfrm>
        </p:spPr>
        <p:txBody>
          <a:bodyPr>
            <a:normAutofit fontScale="92500" lnSpcReduction="10000"/>
          </a:bodyPr>
          <a:lstStyle/>
          <a:p>
            <a:r>
              <a:rPr lang="en-US" dirty="0" smtClean="0"/>
              <a:t>DCHCMPO Training for Locally Managed Projects</a:t>
            </a:r>
          </a:p>
          <a:p>
            <a:r>
              <a:rPr lang="en-US" dirty="0" smtClean="0"/>
              <a:t>August 31, 2016</a:t>
            </a:r>
            <a:endParaRPr lang="en-US" dirty="0"/>
          </a:p>
        </p:txBody>
      </p:sp>
      <p:sp>
        <p:nvSpPr>
          <p:cNvPr id="11" name="Text Placeholder 10"/>
          <p:cNvSpPr>
            <a:spLocks noGrp="1"/>
          </p:cNvSpPr>
          <p:nvPr>
            <p:ph type="body" sz="quarter" idx="10"/>
          </p:nvPr>
        </p:nvSpPr>
        <p:spPr/>
        <p:txBody>
          <a:bodyPr/>
          <a:lstStyle/>
          <a:p>
            <a:r>
              <a:rPr lang="en-US" dirty="0" smtClean="0"/>
              <a:t>Ed Lewis, NCDOT </a:t>
            </a:r>
            <a:endParaRPr lang="en-US" dirty="0"/>
          </a:p>
        </p:txBody>
      </p:sp>
    </p:spTree>
    <p:extLst>
      <p:ext uri="{BB962C8B-B14F-4D97-AF65-F5344CB8AC3E}">
        <p14:creationId xmlns:p14="http://schemas.microsoft.com/office/powerpoint/2010/main" val="2851362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NCDOT SPOT Process</a:t>
            </a:r>
          </a:p>
        </p:txBody>
      </p:sp>
      <p:sp>
        <p:nvSpPr>
          <p:cNvPr id="3" name="Content Placeholder 2"/>
          <p:cNvSpPr>
            <a:spLocks noGrp="1"/>
          </p:cNvSpPr>
          <p:nvPr>
            <p:ph idx="1"/>
          </p:nvPr>
        </p:nvSpPr>
        <p:spPr/>
        <p:txBody>
          <a:bodyPr/>
          <a:lstStyle/>
          <a:p>
            <a:pPr marL="0" indent="0">
              <a:buNone/>
            </a:pPr>
            <a:r>
              <a:rPr lang="en-US" dirty="0" smtClean="0"/>
              <a:t>…a </a:t>
            </a:r>
            <a:r>
              <a:rPr lang="en-US" dirty="0"/>
              <a:t>transparent, systematic, and data-driven process for prioritizing the major transportation in the state and making investment decisions. Projects are evaluated based on their merit through an analysis of the existing and future conditions, the benefits the project is expected to provide, the project’s multi-modal </a:t>
            </a:r>
            <a:r>
              <a:rPr lang="en-US" dirty="0" smtClean="0"/>
              <a:t>characteristics </a:t>
            </a:r>
            <a:r>
              <a:rPr lang="en-US" dirty="0"/>
              <a:t>and how the project fits in with local priorities. </a:t>
            </a:r>
            <a:endParaRPr lang="en-US" dirty="0" smtClean="0"/>
          </a:p>
          <a:p>
            <a:pPr marL="0" indent="0">
              <a:buNone/>
            </a:pPr>
            <a:endParaRPr lang="en-US" dirty="0"/>
          </a:p>
          <a:p>
            <a:pPr marL="0" indent="0">
              <a:buNone/>
            </a:pPr>
            <a:r>
              <a:rPr lang="en-US" b="1" dirty="0" smtClean="0">
                <a:hlinkClick r:id="rId2"/>
              </a:rPr>
              <a:t>Strategic </a:t>
            </a:r>
            <a:r>
              <a:rPr lang="en-US" b="1" dirty="0">
                <a:hlinkClick r:id="rId2"/>
              </a:rPr>
              <a:t>Transportation Investments (STI) Law</a:t>
            </a:r>
            <a:r>
              <a:rPr lang="en-US" dirty="0"/>
              <a:t> allows NCDOT to maximize North Carolina’s existing transportation funding to enhance the state’s infrastructure and support economic growth, job creation and high quality of life</a:t>
            </a:r>
            <a:r>
              <a:rPr lang="en-US" dirty="0" smtClean="0"/>
              <a:t>.</a:t>
            </a:r>
          </a:p>
          <a:p>
            <a:pPr marL="0" indent="0">
              <a:buNone/>
            </a:pPr>
            <a:endParaRPr lang="en-US" dirty="0"/>
          </a:p>
          <a:p>
            <a:pPr marL="0" indent="0">
              <a:buNone/>
            </a:pPr>
            <a:r>
              <a:rPr lang="en-US" b="1" dirty="0" smtClean="0"/>
              <a:t>SPOT</a:t>
            </a:r>
            <a:r>
              <a:rPr lang="en-US" dirty="0" smtClean="0"/>
              <a:t> – </a:t>
            </a:r>
            <a:r>
              <a:rPr lang="en-US" b="1" dirty="0" smtClean="0"/>
              <a:t>S</a:t>
            </a:r>
            <a:r>
              <a:rPr lang="en-US" dirty="0" smtClean="0"/>
              <a:t>trategic </a:t>
            </a:r>
            <a:r>
              <a:rPr lang="en-US" b="1" dirty="0" smtClean="0"/>
              <a:t>P</a:t>
            </a:r>
            <a:r>
              <a:rPr lang="en-US" dirty="0" smtClean="0"/>
              <a:t>rioritization </a:t>
            </a:r>
            <a:r>
              <a:rPr lang="en-US" b="1" dirty="0" smtClean="0"/>
              <a:t>O</a:t>
            </a:r>
            <a:r>
              <a:rPr lang="en-US" dirty="0" smtClean="0"/>
              <a:t>ffice of </a:t>
            </a:r>
            <a:r>
              <a:rPr lang="en-US" b="1" dirty="0" smtClean="0"/>
              <a:t>T</a:t>
            </a:r>
            <a:r>
              <a:rPr lang="en-US" dirty="0" smtClean="0"/>
              <a:t>ransportation</a:t>
            </a: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dirty="0"/>
          </a:p>
        </p:txBody>
      </p:sp>
    </p:spTree>
    <p:extLst>
      <p:ext uri="{BB962C8B-B14F-4D97-AF65-F5344CB8AC3E}">
        <p14:creationId xmlns:p14="http://schemas.microsoft.com/office/powerpoint/2010/main" val="189423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NCDOT SPOT Process</a:t>
            </a:r>
          </a:p>
        </p:txBody>
      </p:sp>
      <p:sp>
        <p:nvSpPr>
          <p:cNvPr id="4" name="Slide Number Placeholder 3"/>
          <p:cNvSpPr>
            <a:spLocks noGrp="1"/>
          </p:cNvSpPr>
          <p:nvPr>
            <p:ph type="sldNum" sz="quarter" idx="12"/>
          </p:nvPr>
        </p:nvSpPr>
        <p:spPr/>
        <p:txBody>
          <a:bodyPr/>
          <a:lstStyle/>
          <a:p>
            <a:fld id="{11F27F3A-B3E9-41ED-AF8F-A365F10BB65F}" type="slidenum">
              <a:rPr lang="en-US" smtClean="0"/>
              <a:pPr/>
              <a:t>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4" y="771525"/>
            <a:ext cx="7285205" cy="561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08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NCDOT SPOT Process</a:t>
            </a:r>
          </a:p>
        </p:txBody>
      </p:sp>
      <p:sp>
        <p:nvSpPr>
          <p:cNvPr id="4" name="Slide Number Placeholder 3"/>
          <p:cNvSpPr>
            <a:spLocks noGrp="1"/>
          </p:cNvSpPr>
          <p:nvPr>
            <p:ph type="sldNum" sz="quarter" idx="12"/>
          </p:nvPr>
        </p:nvSpPr>
        <p:spPr/>
        <p:txBody>
          <a:bodyPr/>
          <a:lstStyle/>
          <a:p>
            <a:fld id="{11F27F3A-B3E9-41ED-AF8F-A365F10BB65F}" type="slidenum">
              <a:rPr lang="en-US" smtClean="0"/>
              <a:pPr/>
              <a:t>4</a:t>
            </a:fld>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362" y="1280870"/>
            <a:ext cx="7886700" cy="4143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514474" y="5580847"/>
            <a:ext cx="5929313" cy="523220"/>
          </a:xfrm>
          <a:prstGeom prst="rect">
            <a:avLst/>
          </a:prstGeom>
        </p:spPr>
        <p:txBody>
          <a:bodyPr wrap="square">
            <a:spAutoFit/>
          </a:bodyPr>
          <a:lstStyle/>
          <a:p>
            <a:r>
              <a:rPr lang="en-US" sz="2800" i="1" dirty="0">
                <a:solidFill>
                  <a:srgbClr val="288DC2"/>
                </a:solidFill>
                <a:latin typeface="Times New Roman" panose="02020603050405020304" pitchFamily="18" charset="0"/>
                <a:ea typeface="MS PGothic" pitchFamily="34" charset="-128"/>
                <a:cs typeface="Times New Roman" panose="02020603050405020304" pitchFamily="18" charset="0"/>
              </a:rPr>
              <a:t>Folks want their projects to score well!</a:t>
            </a:r>
            <a:endParaRPr lang="en-US" dirty="0"/>
          </a:p>
        </p:txBody>
      </p:sp>
    </p:spTree>
    <p:extLst>
      <p:ext uri="{BB962C8B-B14F-4D97-AF65-F5344CB8AC3E}">
        <p14:creationId xmlns:p14="http://schemas.microsoft.com/office/powerpoint/2010/main" val="26420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NCDOT SPOT Process</a:t>
            </a:r>
          </a:p>
        </p:txBody>
      </p:sp>
      <p:sp>
        <p:nvSpPr>
          <p:cNvPr id="4" name="Slide Number Placeholder 3"/>
          <p:cNvSpPr>
            <a:spLocks noGrp="1"/>
          </p:cNvSpPr>
          <p:nvPr>
            <p:ph type="sldNum" sz="quarter" idx="12"/>
          </p:nvPr>
        </p:nvSpPr>
        <p:spPr/>
        <p:txBody>
          <a:bodyPr/>
          <a:lstStyle/>
          <a:p>
            <a:fld id="{11F27F3A-B3E9-41ED-AF8F-A365F10BB65F}" type="slidenum">
              <a:rPr lang="en-US" smtClean="0"/>
              <a:pPr/>
              <a:t>5</a:t>
            </a:fld>
            <a:endParaRPr lang="en-US" dirty="0"/>
          </a:p>
        </p:txBody>
      </p:sp>
      <p:sp>
        <p:nvSpPr>
          <p:cNvPr id="5" name="Content Placeholder 4"/>
          <p:cNvSpPr>
            <a:spLocks noGrp="1"/>
          </p:cNvSpPr>
          <p:nvPr>
            <p:ph idx="1"/>
          </p:nvPr>
        </p:nvSpPr>
        <p:spPr/>
        <p:txBody>
          <a:bodyPr/>
          <a:lstStyle/>
          <a:p>
            <a:pPr marL="0" indent="0">
              <a:buNone/>
            </a:pPr>
            <a:r>
              <a:rPr lang="en-US" dirty="0" smtClean="0"/>
              <a:t>The components of a project’s score:</a:t>
            </a:r>
          </a:p>
          <a:p>
            <a:endParaRPr lang="en-US" dirty="0"/>
          </a:p>
          <a:p>
            <a:r>
              <a:rPr lang="en-US" dirty="0" smtClean="0"/>
              <a:t>Technical score – a good candidate transportation project solves a transportation problem.  The score is based on data that captures the problem and the solution.  Identify good candidate projects and check the data.</a:t>
            </a:r>
          </a:p>
          <a:p>
            <a:r>
              <a:rPr lang="en-US" dirty="0" smtClean="0"/>
              <a:t>Local Points – points based on local methodology, public input, and coordination with other planning organizations and NCDOT.</a:t>
            </a:r>
          </a:p>
          <a:p>
            <a:r>
              <a:rPr lang="en-US" dirty="0" smtClean="0"/>
              <a:t>NCDOT Points - </a:t>
            </a:r>
            <a:r>
              <a:rPr lang="en-US" dirty="0"/>
              <a:t>– points based on local </a:t>
            </a:r>
            <a:r>
              <a:rPr lang="en-US" dirty="0" smtClean="0"/>
              <a:t>methodology, public input, </a:t>
            </a:r>
            <a:r>
              <a:rPr lang="en-US" dirty="0"/>
              <a:t>and coordination with other planning organizations and NCDOT.</a:t>
            </a:r>
          </a:p>
          <a:p>
            <a:r>
              <a:rPr lang="en-US" dirty="0" smtClean="0"/>
              <a:t>Support strong viable projects</a:t>
            </a:r>
          </a:p>
          <a:p>
            <a:r>
              <a:rPr lang="en-US" dirty="0" smtClean="0"/>
              <a:t>9400/2500 ratio of points</a:t>
            </a:r>
          </a:p>
          <a:p>
            <a:r>
              <a:rPr lang="en-US" dirty="0" smtClean="0"/>
              <a:t>Statewide, Regional, and Division pots of money</a:t>
            </a:r>
          </a:p>
          <a:p>
            <a:r>
              <a:rPr lang="en-US" dirty="0" smtClean="0"/>
              <a:t>If it scores well enough it gets programmed into the STIP</a:t>
            </a:r>
          </a:p>
        </p:txBody>
      </p:sp>
    </p:spTree>
    <p:extLst>
      <p:ext uri="{BB962C8B-B14F-4D97-AF65-F5344CB8AC3E}">
        <p14:creationId xmlns:p14="http://schemas.microsoft.com/office/powerpoint/2010/main" val="264208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6</a:t>
            </a:fld>
            <a:endParaRPr lang="en-US" dirty="0"/>
          </a:p>
        </p:txBody>
      </p:sp>
      <p:sp>
        <p:nvSpPr>
          <p:cNvPr id="4" name="Title 3"/>
          <p:cNvSpPr>
            <a:spLocks noGrp="1"/>
          </p:cNvSpPr>
          <p:nvPr>
            <p:ph type="ctrTitle"/>
          </p:nvPr>
        </p:nvSpPr>
        <p:spPr/>
        <p:txBody>
          <a:bodyPr/>
          <a:lstStyle/>
          <a:p>
            <a:r>
              <a:rPr lang="en-US" dirty="0" smtClean="0"/>
              <a:t>Questions</a:t>
            </a:r>
            <a:endParaRPr lang="en-US" dirty="0"/>
          </a:p>
        </p:txBody>
      </p:sp>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8177" b="18177"/>
          <a:stretch>
            <a:fillRect/>
          </a:stretch>
        </p:blipFill>
        <p:spPr>
          <a:xfrm>
            <a:off x="0" y="1514499"/>
            <a:ext cx="9144000" cy="3829001"/>
          </a:xfrm>
        </p:spPr>
      </p:pic>
      <p:sp>
        <p:nvSpPr>
          <p:cNvPr id="3" name="Rectangle 2"/>
          <p:cNvSpPr/>
          <p:nvPr/>
        </p:nvSpPr>
        <p:spPr>
          <a:xfrm>
            <a:off x="2926548" y="5611654"/>
            <a:ext cx="3290901" cy="492443"/>
          </a:xfrm>
          <a:prstGeom prst="rect">
            <a:avLst/>
          </a:prstGeom>
        </p:spPr>
        <p:txBody>
          <a:bodyPr wrap="none">
            <a:spAutoFit/>
          </a:bodyPr>
          <a:lstStyle/>
          <a:p>
            <a:r>
              <a:rPr lang="en-US" sz="2600" i="1" dirty="0">
                <a:solidFill>
                  <a:srgbClr val="288DC2"/>
                </a:solidFill>
                <a:latin typeface="Times New Roman" panose="02020603050405020304" pitchFamily="18" charset="0"/>
                <a:ea typeface="+mj-ea"/>
                <a:cs typeface="Times New Roman" panose="02020603050405020304" pitchFamily="18" charset="0"/>
              </a:rPr>
              <a:t>NCDOT SPOT Process</a:t>
            </a:r>
            <a:endParaRPr lang="en-US" dirty="0"/>
          </a:p>
        </p:txBody>
      </p:sp>
    </p:spTree>
    <p:extLst>
      <p:ext uri="{BB962C8B-B14F-4D97-AF65-F5344CB8AC3E}">
        <p14:creationId xmlns:p14="http://schemas.microsoft.com/office/powerpoint/2010/main" val="1009393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bb67b8f7-63b1-4dd1-bd7f-43855ae83e4d">Templates</Category>
    <da523fd3740241199a34d402e63771f7 xmlns="084f7c45-40c1-4552-b9db-b0297b44ff26">
      <Terms xmlns="http://schemas.microsoft.com/office/infopath/2007/PartnerControls">
        <TermInfo xmlns="http://schemas.microsoft.com/office/infopath/2007/PartnerControls">
          <TermName xmlns="http://schemas.microsoft.com/office/infopath/2007/PartnerControls">Unrestricted</TermName>
          <TermId xmlns="http://schemas.microsoft.com/office/infopath/2007/PartnerControls">636b637e-5f92-4725-a3a5-7ffa269098d1</TermId>
        </TermInfo>
      </Terms>
    </da523fd3740241199a34d402e63771f7>
    <_dlc_DocId xmlns="725b9b1f-91c5-4804-815f-3b5f0ffb0426">INSIDE-161-13</_dlc_DocId>
    <p9e26a8c28404ce9b38fa889d42538da xmlns="084f7c45-40c1-4552-b9db-b0297b44ff26">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42a9a3f5-86e7-4c9d-84c8-583bc2621149</TermId>
        </TermInfo>
      </Terms>
    </p9e26a8c28404ce9b38fa889d42538da>
    <ImageCreateDate xmlns="BB67B8F7-63B1-4DD1-BD7F-43855AE83E4D" xsi:nil="true"/>
    <_dlc_DocIdUrl xmlns="725b9b1f-91c5-4804-815f-3b5f0ffb0426">
      <Url>https://inside.ncdot.gov/Business/_layouts/15/DocIdRedir.aspx?ID=INSIDE-161-13</Url>
      <Description>INSIDE-161-13</Description>
    </_dlc_DocIdUrl>
    <TaxCatchAll xmlns="084f7c45-40c1-4552-b9db-b0297b44ff26">
      <Value>48</Value>
      <Value>51</Value>
    </TaxCatchAl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E7069B8A6D6C641B3CB665A60392103" ma:contentTypeVersion="6" ma:contentTypeDescription="Upload an image." ma:contentTypeScope="" ma:versionID="e50ab53311ba8bc5120100a75d6e5b45">
  <xsd:schema xmlns:xsd="http://www.w3.org/2001/XMLSchema" xmlns:xs="http://www.w3.org/2001/XMLSchema" xmlns:p="http://schemas.microsoft.com/office/2006/metadata/properties" xmlns:ns1="http://schemas.microsoft.com/sharepoint/v3" xmlns:ns2="BB67B8F7-63B1-4DD1-BD7F-43855AE83E4D" xmlns:ns3="725b9b1f-91c5-4804-815f-3b5f0ffb0426" xmlns:ns4="bb67b8f7-63b1-4dd1-bd7f-43855ae83e4d" xmlns:ns5="084f7c45-40c1-4552-b9db-b0297b44ff26" targetNamespace="http://schemas.microsoft.com/office/2006/metadata/properties" ma:root="true" ma:fieldsID="1c3d02379c85e05ea267e1786f50209e" ns1:_="" ns2:_="" ns3:_="" ns4:_="" ns5:_="">
    <xsd:import namespace="http://schemas.microsoft.com/sharepoint/v3"/>
    <xsd:import namespace="BB67B8F7-63B1-4DD1-BD7F-43855AE83E4D"/>
    <xsd:import namespace="725b9b1f-91c5-4804-815f-3b5f0ffb0426"/>
    <xsd:import namespace="bb67b8f7-63b1-4dd1-bd7f-43855ae83e4d"/>
    <xsd:import namespace="084f7c45-40c1-4552-b9db-b0297b44ff26"/>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_dlc_DocId" minOccurs="0"/>
                <xsd:element ref="ns3:_dlc_DocIdUrl" minOccurs="0"/>
                <xsd:element ref="ns3:_dlc_DocIdPersistId" minOccurs="0"/>
                <xsd:element ref="ns4:Category"/>
                <xsd:element ref="ns5:p9e26a8c28404ce9b38fa889d42538da" minOccurs="0"/>
                <xsd:element ref="ns5:TaxCatchAll" minOccurs="0"/>
                <xsd:element ref="ns5:da523fd3740241199a34d402e63771f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BB67B8F7-63B1-4DD1-BD7F-43855AE83E4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4"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25b9b1f-91c5-4804-815f-3b5f0ffb0426" elementFormDefault="qualified">
    <xsd:import namespace="http://schemas.microsoft.com/office/2006/documentManagement/types"/>
    <xsd:import namespace="http://schemas.microsoft.com/office/infopath/2007/PartnerControls"/>
    <xsd:element name="_dlc_DocId" ma:index="25" nillable="true" ma:displayName="Document ID Value" ma:description="The value of the document ID assigned to this item."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b67b8f7-63b1-4dd1-bd7f-43855ae83e4d" elementFormDefault="qualified">
    <xsd:import namespace="http://schemas.microsoft.com/office/2006/documentManagement/types"/>
    <xsd:import namespace="http://schemas.microsoft.com/office/infopath/2007/PartnerControls"/>
    <xsd:element name="Category" ma:index="28" ma:displayName="Category" ma:format="Dropdown" ma:internalName="Category">
      <xsd:simpleType>
        <xsd:restriction base="dms:Choice">
          <xsd:enumeration value="Templates"/>
          <xsd:enumeration value="Content Templates"/>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p9e26a8c28404ce9b38fa889d42538da" ma:index="30" nillable="true" ma:taxonomy="true" ma:internalName="p9e26a8c28404ce9b38fa889d42538da" ma:taxonomyFieldName="Business_x0020_Content_x0020_Type" ma:displayName="Business Content Type" ma:default="" ma:fieldId="{99e26a8c-2840-4ce9-b38f-a889d42538da}" ma:sspId="7ef604a7-ebc4-47af-96e9-7f1ad444f50a" ma:termSetId="2ff7b169-9fb2-40a6-ac65-07cdb4f286fd" ma:anchorId="00000000-0000-0000-0000-000000000000" ma:open="false" ma:isKeyword="false">
      <xsd:complexType>
        <xsd:sequence>
          <xsd:element ref="pc:Terms" minOccurs="0" maxOccurs="1"/>
        </xsd:sequence>
      </xsd:complexType>
    </xsd:element>
    <xsd:element name="TaxCatchAll" ma:index="31" nillable="true" ma:displayName="Taxonomy Catch All Column" ma:hidden="true" ma:list="{3f6a9ba5-cf43-4263-9f56-a029298e0666}" ma:internalName="TaxCatchAll" ma:showField="CatchAllData" ma:web="725b9b1f-91c5-4804-815f-3b5f0ffb0426">
      <xsd:complexType>
        <xsd:complexContent>
          <xsd:extension base="dms:MultiChoiceLookup">
            <xsd:sequence>
              <xsd:element name="Value" type="dms:Lookup" maxOccurs="unbounded" minOccurs="0" nillable="true"/>
            </xsd:sequence>
          </xsd:extension>
        </xsd:complexContent>
      </xsd:complexType>
    </xsd:element>
    <xsd:element name="da523fd3740241199a34d402e63771f7" ma:index="33" nillable="true" ma:taxonomy="true" ma:internalName="da523fd3740241199a34d402e63771f7" ma:taxonomyFieldName="Data_x0020_Security_x0020_Classification" ma:displayName="Data Security Classification" ma:default="" ma:fieldId="{da523fd3-7402-4119-9a34-d402e63771f7}" ma:sspId="7ef604a7-ebc4-47af-96e9-7f1ad444f50a" ma:termSetId="191f5913-cb04-4caa-b768-2dce4110a14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D21E0E-FD7B-4E59-A8CA-EC08FCCD0355}">
  <ds:schemaRefs>
    <ds:schemaRef ds:uri="http://purl.org/dc/elements/1.1/"/>
    <ds:schemaRef ds:uri="http://www.w3.org/XML/1998/namespace"/>
    <ds:schemaRef ds:uri="http://purl.org/dc/dcmitype/"/>
    <ds:schemaRef ds:uri="http://schemas.microsoft.com/office/2006/metadata/properties"/>
    <ds:schemaRef ds:uri="bb67b8f7-63b1-4dd1-bd7f-43855ae83e4d"/>
    <ds:schemaRef ds:uri="http://purl.org/dc/terms/"/>
    <ds:schemaRef ds:uri="http://schemas.microsoft.com/sharepoint/v3"/>
    <ds:schemaRef ds:uri="725b9b1f-91c5-4804-815f-3b5f0ffb0426"/>
    <ds:schemaRef ds:uri="http://schemas.microsoft.com/office/2006/documentManagement/types"/>
    <ds:schemaRef ds:uri="http://schemas.microsoft.com/office/infopath/2007/PartnerControls"/>
    <ds:schemaRef ds:uri="http://schemas.openxmlformats.org/package/2006/metadata/core-properties"/>
    <ds:schemaRef ds:uri="084f7c45-40c1-4552-b9db-b0297b44ff26"/>
    <ds:schemaRef ds:uri="BB67B8F7-63B1-4DD1-BD7F-43855AE83E4D"/>
  </ds:schemaRefs>
</ds:datastoreItem>
</file>

<file path=customXml/itemProps2.xml><?xml version="1.0" encoding="utf-8"?>
<ds:datastoreItem xmlns:ds="http://schemas.openxmlformats.org/officeDocument/2006/customXml" ds:itemID="{73C2E6A0-5FBD-43C8-B1CA-BBCB309C03DA}">
  <ds:schemaRefs>
    <ds:schemaRef ds:uri="http://schemas.microsoft.com/sharepoint/events"/>
  </ds:schemaRefs>
</ds:datastoreItem>
</file>

<file path=customXml/itemProps3.xml><?xml version="1.0" encoding="utf-8"?>
<ds:datastoreItem xmlns:ds="http://schemas.openxmlformats.org/officeDocument/2006/customXml" ds:itemID="{79C1993C-1D95-44BC-AC46-0A52230EE0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67B8F7-63B1-4DD1-BD7F-43855AE83E4D"/>
    <ds:schemaRef ds:uri="725b9b1f-91c5-4804-815f-3b5f0ffb0426"/>
    <ds:schemaRef ds:uri="bb67b8f7-63b1-4dd1-bd7f-43855ae83e4d"/>
    <ds:schemaRef ds:uri="084f7c45-40c1-4552-b9db-b0297b44f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9DE023D-F9F7-499C-B544-D9EB24AB06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685</TotalTime>
  <Words>223</Words>
  <Application>Microsoft Office PowerPoint</Application>
  <PresentationFormat>On-screen Show (4:3)</PresentationFormat>
  <Paragraphs>31</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2_Office Theme</vt:lpstr>
      <vt:lpstr>NCDOT SPOT Process</vt:lpstr>
      <vt:lpstr>NCDOT SPOT Process</vt:lpstr>
      <vt:lpstr>NCDOT SPOT Process</vt:lpstr>
      <vt:lpstr>NCDOT SPOT Process</vt:lpstr>
      <vt:lpstr>NCDOT SPOT Process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Transportation PowerPoint Template 4x3</dc:title>
  <dc:creator>Taryn Dietrich</dc:creator>
  <cp:lastModifiedBy>Smart, Lindsay</cp:lastModifiedBy>
  <cp:revision>42</cp:revision>
  <cp:lastPrinted>2015-09-11T17:34:15Z</cp:lastPrinted>
  <dcterms:created xsi:type="dcterms:W3CDTF">2015-07-07T20:02:11Z</dcterms:created>
  <dcterms:modified xsi:type="dcterms:W3CDTF">2016-08-19T18:58:33Z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Content Type">
    <vt:lpwstr>51;#Presentations|42a9a3f5-86e7-4c9d-84c8-583bc2621149</vt:lpwstr>
  </property>
  <property fmtid="{D5CDD505-2E9C-101B-9397-08002B2CF9AE}" pid="3" name="Data Security Classification">
    <vt:lpwstr>48;#Unrestricted|636b637e-5f92-4725-a3a5-7ffa269098d1</vt:lpwstr>
  </property>
  <property fmtid="{D5CDD505-2E9C-101B-9397-08002B2CF9AE}" pid="4" name="ContentTypeId">
    <vt:lpwstr>0x0101009148F5A04DDD49CBA7127AADA5FB792B00AADE34325A8B49CDA8BB4DB53328F21400EE7069B8A6D6C641B3CB665A60392103</vt:lpwstr>
  </property>
  <property fmtid="{D5CDD505-2E9C-101B-9397-08002B2CF9AE}" pid="5" name="Business_x0020_Content_x0020_Type">
    <vt:lpwstr>51;#Presentations|42a9a3f5-86e7-4c9d-84c8-583bc2621149</vt:lpwstr>
  </property>
  <property fmtid="{D5CDD505-2E9C-101B-9397-08002B2CF9AE}" pid="6" name="Data_x0020_Security_x0020_Classification">
    <vt:lpwstr>48;#Unrestricted|636b637e-5f92-4725-a3a5-7ffa269098d1</vt:lpwstr>
  </property>
  <property fmtid="{D5CDD505-2E9C-101B-9397-08002B2CF9AE}" pid="7" name="_dlc_DocIdItemGuid">
    <vt:lpwstr>c974b46a-9c4e-4c03-9af6-bff31cfa2493</vt:lpwstr>
  </property>
</Properties>
</file>