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56" r:id="rId2"/>
    <p:sldId id="265" r:id="rId3"/>
    <p:sldId id="280" r:id="rId4"/>
    <p:sldId id="277" r:id="rId5"/>
    <p:sldId id="263" r:id="rId6"/>
    <p:sldId id="264" r:id="rId7"/>
    <p:sldId id="278" r:id="rId8"/>
    <p:sldId id="259" r:id="rId9"/>
    <p:sldId id="260" r:id="rId10"/>
    <p:sldId id="261" r:id="rId11"/>
    <p:sldId id="262" r:id="rId12"/>
    <p:sldId id="271" r:id="rId13"/>
    <p:sldId id="272" r:id="rId14"/>
    <p:sldId id="273" r:id="rId15"/>
    <p:sldId id="266" r:id="rId16"/>
    <p:sldId id="267" r:id="rId17"/>
    <p:sldId id="275" r:id="rId18"/>
    <p:sldId id="269" r:id="rId19"/>
    <p:sldId id="270" r:id="rId20"/>
    <p:sldId id="279" r:id="rId21"/>
    <p:sldId id="274" r:id="rId22"/>
    <p:sldId id="281" r:id="rId2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80"/>
    <p:restoredTop sz="75513" autoAdjust="0"/>
  </p:normalViewPr>
  <p:slideViewPr>
    <p:cSldViewPr snapToGrid="0" snapToObjects="1">
      <p:cViewPr>
        <p:scale>
          <a:sx n="62" d="100"/>
          <a:sy n="62" d="100"/>
        </p:scale>
        <p:origin x="-916"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file\data\N01\data\users\ggreen\DCHC%20SPOT%204.0\SPOT%204%20scaling%20analysis.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file\data\N01\data\users\ggreen\DCHC%20SPOT%204.0\SPOT%204%20scaling%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2"/>
                <c:pt idx="0">
                  <c:v>1st Qtr</c:v>
                </c:pt>
                <c:pt idx="1">
                  <c:v>2nd Qtr</c:v>
                </c:pt>
              </c:strCache>
            </c:strRef>
          </c:cat>
          <c:val>
            <c:numRef>
              <c:f>Sheet1!$B$2:$B$5</c:f>
              <c:numCache>
                <c:formatCode>0%</c:formatCode>
                <c:ptCount val="4"/>
                <c:pt idx="0">
                  <c:v>0.3</c:v>
                </c:pt>
                <c:pt idx="1">
                  <c:v>0.7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2"/>
                <c:pt idx="0">
                  <c:v>1st Qtr</c:v>
                </c:pt>
                <c:pt idx="1">
                  <c:v>2nd Qtr</c:v>
                </c:pt>
              </c:strCache>
            </c:strRef>
          </c:cat>
          <c:val>
            <c:numRef>
              <c:f>Sheet1!$B$2:$B$5</c:f>
              <c:numCache>
                <c:formatCode>0%</c:formatCode>
                <c:ptCount val="4"/>
                <c:pt idx="0">
                  <c:v>0.5</c:v>
                </c:pt>
                <c:pt idx="1">
                  <c:v>0.5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Bike Ped density measure</a:t>
            </a:r>
          </a:p>
          <a:p>
            <a:pPr>
              <a:defRPr sz="2400" b="1" i="0" u="none" strike="noStrike" kern="1200" spc="0" baseline="0">
                <a:solidFill>
                  <a:schemeClr val="tx1">
                    <a:lumMod val="65000"/>
                    <a:lumOff val="35000"/>
                  </a:schemeClr>
                </a:solidFill>
                <a:latin typeface="+mn-lt"/>
                <a:ea typeface="+mn-ea"/>
                <a:cs typeface="+mn-cs"/>
              </a:defRPr>
            </a:pPr>
            <a:r>
              <a:rPr lang="en-US" sz="2400" b="0" dirty="0"/>
              <a:t>(top scaled = 100)</a:t>
            </a:r>
          </a:p>
        </c:rich>
      </c:tx>
      <c:overlay val="0"/>
      <c:spPr>
        <a:noFill/>
        <a:ln>
          <a:noFill/>
        </a:ln>
        <a:effectLst/>
      </c:spPr>
    </c:title>
    <c:autoTitleDeleted val="0"/>
    <c:plotArea>
      <c:layout>
        <c:manualLayout>
          <c:layoutTarget val="inner"/>
          <c:xMode val="edge"/>
          <c:yMode val="edge"/>
          <c:x val="0.1132652012248469"/>
          <c:y val="0.13364348206474191"/>
          <c:w val="0.73633059930008748"/>
          <c:h val="0.75288305628463126"/>
        </c:manualLayout>
      </c:layout>
      <c:lineChart>
        <c:grouping val="standard"/>
        <c:varyColors val="0"/>
        <c:ser>
          <c:idx val="1"/>
          <c:order val="1"/>
          <c:tx>
            <c:v>Scaled</c:v>
          </c:tx>
          <c:spPr>
            <a:ln w="28575" cap="rnd">
              <a:solidFill>
                <a:schemeClr val="accent2"/>
              </a:solidFill>
              <a:round/>
            </a:ln>
            <a:effectLst/>
          </c:spPr>
          <c:marker>
            <c:symbol val="none"/>
          </c:marker>
          <c:val>
            <c:numRef>
              <c:f>'Bike-ped charting'!$B$2:$B$359</c:f>
              <c:numCache>
                <c:formatCode>0.00</c:formatCode>
                <c:ptCount val="358"/>
                <c:pt idx="0">
                  <c:v>100</c:v>
                </c:pt>
                <c:pt idx="1">
                  <c:v>99.72</c:v>
                </c:pt>
                <c:pt idx="2">
                  <c:v>99.44</c:v>
                </c:pt>
                <c:pt idx="3">
                  <c:v>99.16</c:v>
                </c:pt>
                <c:pt idx="4">
                  <c:v>98.88</c:v>
                </c:pt>
                <c:pt idx="5">
                  <c:v>98.6</c:v>
                </c:pt>
                <c:pt idx="6">
                  <c:v>98.32</c:v>
                </c:pt>
                <c:pt idx="7">
                  <c:v>98.04</c:v>
                </c:pt>
                <c:pt idx="8">
                  <c:v>97.77</c:v>
                </c:pt>
                <c:pt idx="9">
                  <c:v>97.49</c:v>
                </c:pt>
                <c:pt idx="10">
                  <c:v>97.21</c:v>
                </c:pt>
                <c:pt idx="11">
                  <c:v>96.93</c:v>
                </c:pt>
                <c:pt idx="12">
                  <c:v>96.65</c:v>
                </c:pt>
                <c:pt idx="13">
                  <c:v>96.37</c:v>
                </c:pt>
                <c:pt idx="14">
                  <c:v>96.09</c:v>
                </c:pt>
                <c:pt idx="15">
                  <c:v>95.81</c:v>
                </c:pt>
                <c:pt idx="16">
                  <c:v>95.53</c:v>
                </c:pt>
                <c:pt idx="17">
                  <c:v>95.25</c:v>
                </c:pt>
                <c:pt idx="18">
                  <c:v>94.97</c:v>
                </c:pt>
                <c:pt idx="19">
                  <c:v>94.69</c:v>
                </c:pt>
                <c:pt idx="20">
                  <c:v>94.41</c:v>
                </c:pt>
                <c:pt idx="21">
                  <c:v>94.13</c:v>
                </c:pt>
                <c:pt idx="22">
                  <c:v>93.85</c:v>
                </c:pt>
                <c:pt idx="23">
                  <c:v>93.58</c:v>
                </c:pt>
                <c:pt idx="24">
                  <c:v>93.3</c:v>
                </c:pt>
                <c:pt idx="25">
                  <c:v>93.02</c:v>
                </c:pt>
                <c:pt idx="26">
                  <c:v>92.74</c:v>
                </c:pt>
                <c:pt idx="27">
                  <c:v>92.46</c:v>
                </c:pt>
                <c:pt idx="28">
                  <c:v>92.18</c:v>
                </c:pt>
                <c:pt idx="29">
                  <c:v>91.9</c:v>
                </c:pt>
                <c:pt idx="30">
                  <c:v>91.62</c:v>
                </c:pt>
                <c:pt idx="31">
                  <c:v>91.34</c:v>
                </c:pt>
                <c:pt idx="32">
                  <c:v>91.06</c:v>
                </c:pt>
                <c:pt idx="33">
                  <c:v>90.78</c:v>
                </c:pt>
                <c:pt idx="34">
                  <c:v>90.5</c:v>
                </c:pt>
                <c:pt idx="35">
                  <c:v>90.22</c:v>
                </c:pt>
                <c:pt idx="36">
                  <c:v>89.94</c:v>
                </c:pt>
                <c:pt idx="37">
                  <c:v>89.66</c:v>
                </c:pt>
                <c:pt idx="38">
                  <c:v>89.39</c:v>
                </c:pt>
                <c:pt idx="39">
                  <c:v>89.11</c:v>
                </c:pt>
                <c:pt idx="40">
                  <c:v>88.83</c:v>
                </c:pt>
                <c:pt idx="41">
                  <c:v>88.55</c:v>
                </c:pt>
                <c:pt idx="42">
                  <c:v>88.27</c:v>
                </c:pt>
                <c:pt idx="43">
                  <c:v>87.99</c:v>
                </c:pt>
                <c:pt idx="44">
                  <c:v>87.71</c:v>
                </c:pt>
                <c:pt idx="45">
                  <c:v>87.43</c:v>
                </c:pt>
                <c:pt idx="46">
                  <c:v>87.15</c:v>
                </c:pt>
                <c:pt idx="47">
                  <c:v>86.87</c:v>
                </c:pt>
                <c:pt idx="48">
                  <c:v>86.59</c:v>
                </c:pt>
                <c:pt idx="49">
                  <c:v>86.31</c:v>
                </c:pt>
                <c:pt idx="50">
                  <c:v>86.03</c:v>
                </c:pt>
                <c:pt idx="51">
                  <c:v>85.75</c:v>
                </c:pt>
                <c:pt idx="52">
                  <c:v>85.47</c:v>
                </c:pt>
                <c:pt idx="53">
                  <c:v>85.2</c:v>
                </c:pt>
                <c:pt idx="54">
                  <c:v>84.92</c:v>
                </c:pt>
                <c:pt idx="55">
                  <c:v>84.64</c:v>
                </c:pt>
                <c:pt idx="56">
                  <c:v>84.36</c:v>
                </c:pt>
                <c:pt idx="57">
                  <c:v>84.08</c:v>
                </c:pt>
                <c:pt idx="58">
                  <c:v>83.8</c:v>
                </c:pt>
                <c:pt idx="59">
                  <c:v>83.52</c:v>
                </c:pt>
                <c:pt idx="60">
                  <c:v>83.24</c:v>
                </c:pt>
                <c:pt idx="61">
                  <c:v>82.96</c:v>
                </c:pt>
                <c:pt idx="62">
                  <c:v>82.68</c:v>
                </c:pt>
                <c:pt idx="63">
                  <c:v>82.4</c:v>
                </c:pt>
                <c:pt idx="64">
                  <c:v>82.12</c:v>
                </c:pt>
                <c:pt idx="65">
                  <c:v>81.84</c:v>
                </c:pt>
                <c:pt idx="66">
                  <c:v>81.56</c:v>
                </c:pt>
                <c:pt idx="67">
                  <c:v>81.28</c:v>
                </c:pt>
                <c:pt idx="68">
                  <c:v>81.010000000000005</c:v>
                </c:pt>
                <c:pt idx="69">
                  <c:v>80.73</c:v>
                </c:pt>
                <c:pt idx="70">
                  <c:v>80.45</c:v>
                </c:pt>
                <c:pt idx="71">
                  <c:v>80.17</c:v>
                </c:pt>
                <c:pt idx="72">
                  <c:v>79.89</c:v>
                </c:pt>
                <c:pt idx="73">
                  <c:v>79.61</c:v>
                </c:pt>
                <c:pt idx="74">
                  <c:v>79.33</c:v>
                </c:pt>
                <c:pt idx="75">
                  <c:v>79.05</c:v>
                </c:pt>
                <c:pt idx="76">
                  <c:v>78.77</c:v>
                </c:pt>
                <c:pt idx="77">
                  <c:v>78.489999999999995</c:v>
                </c:pt>
                <c:pt idx="78">
                  <c:v>78.209999999999994</c:v>
                </c:pt>
                <c:pt idx="79">
                  <c:v>77.930000000000007</c:v>
                </c:pt>
                <c:pt idx="80">
                  <c:v>77.650000000000006</c:v>
                </c:pt>
                <c:pt idx="81">
                  <c:v>77.37</c:v>
                </c:pt>
                <c:pt idx="82">
                  <c:v>77.09</c:v>
                </c:pt>
                <c:pt idx="83">
                  <c:v>76.819999999999993</c:v>
                </c:pt>
                <c:pt idx="84">
                  <c:v>76.540000000000006</c:v>
                </c:pt>
                <c:pt idx="85">
                  <c:v>76.260000000000005</c:v>
                </c:pt>
                <c:pt idx="86">
                  <c:v>75.98</c:v>
                </c:pt>
                <c:pt idx="87">
                  <c:v>75.7</c:v>
                </c:pt>
                <c:pt idx="88">
                  <c:v>75.42</c:v>
                </c:pt>
                <c:pt idx="89">
                  <c:v>75.14</c:v>
                </c:pt>
                <c:pt idx="90">
                  <c:v>74.86</c:v>
                </c:pt>
                <c:pt idx="91">
                  <c:v>74.58</c:v>
                </c:pt>
                <c:pt idx="92">
                  <c:v>74.3</c:v>
                </c:pt>
                <c:pt idx="93">
                  <c:v>74.02</c:v>
                </c:pt>
                <c:pt idx="94">
                  <c:v>73.739999999999995</c:v>
                </c:pt>
                <c:pt idx="95">
                  <c:v>73.459999999999994</c:v>
                </c:pt>
                <c:pt idx="96">
                  <c:v>73.180000000000007</c:v>
                </c:pt>
                <c:pt idx="97">
                  <c:v>72.91</c:v>
                </c:pt>
                <c:pt idx="98">
                  <c:v>72.63</c:v>
                </c:pt>
                <c:pt idx="99">
                  <c:v>72.349999999999994</c:v>
                </c:pt>
                <c:pt idx="100">
                  <c:v>72.069999999999993</c:v>
                </c:pt>
                <c:pt idx="101">
                  <c:v>71.790000000000006</c:v>
                </c:pt>
                <c:pt idx="102">
                  <c:v>71.510000000000005</c:v>
                </c:pt>
                <c:pt idx="103">
                  <c:v>71.23</c:v>
                </c:pt>
                <c:pt idx="104">
                  <c:v>70.95</c:v>
                </c:pt>
                <c:pt idx="105">
                  <c:v>70.67</c:v>
                </c:pt>
                <c:pt idx="106">
                  <c:v>70.39</c:v>
                </c:pt>
                <c:pt idx="107">
                  <c:v>70.11</c:v>
                </c:pt>
                <c:pt idx="108">
                  <c:v>69.83</c:v>
                </c:pt>
                <c:pt idx="109">
                  <c:v>69.55</c:v>
                </c:pt>
                <c:pt idx="110">
                  <c:v>69.27</c:v>
                </c:pt>
                <c:pt idx="111">
                  <c:v>68.989999999999995</c:v>
                </c:pt>
                <c:pt idx="112">
                  <c:v>68.72</c:v>
                </c:pt>
                <c:pt idx="113">
                  <c:v>68.44</c:v>
                </c:pt>
                <c:pt idx="114">
                  <c:v>68.16</c:v>
                </c:pt>
                <c:pt idx="115">
                  <c:v>67.88</c:v>
                </c:pt>
                <c:pt idx="116">
                  <c:v>67.599999999999994</c:v>
                </c:pt>
                <c:pt idx="117">
                  <c:v>67.319999999999993</c:v>
                </c:pt>
                <c:pt idx="118">
                  <c:v>67.040000000000006</c:v>
                </c:pt>
                <c:pt idx="119">
                  <c:v>66.760000000000005</c:v>
                </c:pt>
                <c:pt idx="120">
                  <c:v>66.48</c:v>
                </c:pt>
                <c:pt idx="121">
                  <c:v>66.2</c:v>
                </c:pt>
                <c:pt idx="122">
                  <c:v>65.92</c:v>
                </c:pt>
                <c:pt idx="123">
                  <c:v>65.64</c:v>
                </c:pt>
                <c:pt idx="124">
                  <c:v>65.36</c:v>
                </c:pt>
                <c:pt idx="125">
                  <c:v>65.08</c:v>
                </c:pt>
                <c:pt idx="126">
                  <c:v>64.8</c:v>
                </c:pt>
                <c:pt idx="127">
                  <c:v>64.53</c:v>
                </c:pt>
                <c:pt idx="128">
                  <c:v>64.25</c:v>
                </c:pt>
                <c:pt idx="129">
                  <c:v>63.97</c:v>
                </c:pt>
                <c:pt idx="130">
                  <c:v>63.69</c:v>
                </c:pt>
                <c:pt idx="131">
                  <c:v>63.41</c:v>
                </c:pt>
                <c:pt idx="132">
                  <c:v>63.13</c:v>
                </c:pt>
                <c:pt idx="133">
                  <c:v>62.85</c:v>
                </c:pt>
                <c:pt idx="134">
                  <c:v>62.57</c:v>
                </c:pt>
                <c:pt idx="135">
                  <c:v>62.29</c:v>
                </c:pt>
                <c:pt idx="136">
                  <c:v>62.01</c:v>
                </c:pt>
                <c:pt idx="137">
                  <c:v>61.73</c:v>
                </c:pt>
                <c:pt idx="138">
                  <c:v>61.45</c:v>
                </c:pt>
                <c:pt idx="139">
                  <c:v>61.17</c:v>
                </c:pt>
                <c:pt idx="140">
                  <c:v>60.89</c:v>
                </c:pt>
                <c:pt idx="141">
                  <c:v>60.61</c:v>
                </c:pt>
                <c:pt idx="142">
                  <c:v>60.34</c:v>
                </c:pt>
                <c:pt idx="143">
                  <c:v>60.06</c:v>
                </c:pt>
                <c:pt idx="144">
                  <c:v>59.78</c:v>
                </c:pt>
                <c:pt idx="145">
                  <c:v>59.5</c:v>
                </c:pt>
                <c:pt idx="146">
                  <c:v>59.22</c:v>
                </c:pt>
                <c:pt idx="147">
                  <c:v>58.94</c:v>
                </c:pt>
                <c:pt idx="148">
                  <c:v>58.66</c:v>
                </c:pt>
                <c:pt idx="149">
                  <c:v>58.38</c:v>
                </c:pt>
                <c:pt idx="150">
                  <c:v>58.1</c:v>
                </c:pt>
                <c:pt idx="151">
                  <c:v>57.82</c:v>
                </c:pt>
                <c:pt idx="152">
                  <c:v>57.54</c:v>
                </c:pt>
                <c:pt idx="153">
                  <c:v>57.26</c:v>
                </c:pt>
                <c:pt idx="154">
                  <c:v>56.98</c:v>
                </c:pt>
                <c:pt idx="155">
                  <c:v>56.7</c:v>
                </c:pt>
                <c:pt idx="156">
                  <c:v>56.42</c:v>
                </c:pt>
                <c:pt idx="157">
                  <c:v>56.15</c:v>
                </c:pt>
                <c:pt idx="158">
                  <c:v>55.87</c:v>
                </c:pt>
                <c:pt idx="159">
                  <c:v>55.59</c:v>
                </c:pt>
                <c:pt idx="160">
                  <c:v>55.31</c:v>
                </c:pt>
                <c:pt idx="161">
                  <c:v>55.03</c:v>
                </c:pt>
                <c:pt idx="162">
                  <c:v>54.75</c:v>
                </c:pt>
                <c:pt idx="163">
                  <c:v>54.47</c:v>
                </c:pt>
                <c:pt idx="164">
                  <c:v>54.19</c:v>
                </c:pt>
                <c:pt idx="165">
                  <c:v>53.91</c:v>
                </c:pt>
                <c:pt idx="166">
                  <c:v>53.63</c:v>
                </c:pt>
                <c:pt idx="167">
                  <c:v>53.35</c:v>
                </c:pt>
                <c:pt idx="168">
                  <c:v>53.07</c:v>
                </c:pt>
                <c:pt idx="169">
                  <c:v>52.79</c:v>
                </c:pt>
                <c:pt idx="170">
                  <c:v>52.51</c:v>
                </c:pt>
                <c:pt idx="171">
                  <c:v>52.23</c:v>
                </c:pt>
                <c:pt idx="172">
                  <c:v>51.96</c:v>
                </c:pt>
                <c:pt idx="173">
                  <c:v>51.68</c:v>
                </c:pt>
                <c:pt idx="174">
                  <c:v>51.4</c:v>
                </c:pt>
                <c:pt idx="175">
                  <c:v>51.12</c:v>
                </c:pt>
                <c:pt idx="176">
                  <c:v>50.84</c:v>
                </c:pt>
                <c:pt idx="177">
                  <c:v>50.56</c:v>
                </c:pt>
                <c:pt idx="178">
                  <c:v>50.28</c:v>
                </c:pt>
                <c:pt idx="179">
                  <c:v>50</c:v>
                </c:pt>
                <c:pt idx="180">
                  <c:v>49.72</c:v>
                </c:pt>
                <c:pt idx="181">
                  <c:v>49.44</c:v>
                </c:pt>
                <c:pt idx="182">
                  <c:v>49.16</c:v>
                </c:pt>
                <c:pt idx="183">
                  <c:v>48.88</c:v>
                </c:pt>
                <c:pt idx="184">
                  <c:v>48.6</c:v>
                </c:pt>
                <c:pt idx="185">
                  <c:v>48.32</c:v>
                </c:pt>
                <c:pt idx="186">
                  <c:v>48.04</c:v>
                </c:pt>
                <c:pt idx="187">
                  <c:v>47.77</c:v>
                </c:pt>
                <c:pt idx="188">
                  <c:v>47.49</c:v>
                </c:pt>
                <c:pt idx="189">
                  <c:v>47.21</c:v>
                </c:pt>
                <c:pt idx="190">
                  <c:v>46.93</c:v>
                </c:pt>
                <c:pt idx="191">
                  <c:v>46.65</c:v>
                </c:pt>
                <c:pt idx="192">
                  <c:v>46.37</c:v>
                </c:pt>
                <c:pt idx="193">
                  <c:v>46.09</c:v>
                </c:pt>
                <c:pt idx="194">
                  <c:v>45.81</c:v>
                </c:pt>
                <c:pt idx="195">
                  <c:v>45.53</c:v>
                </c:pt>
                <c:pt idx="196">
                  <c:v>45.25</c:v>
                </c:pt>
                <c:pt idx="197">
                  <c:v>44.97</c:v>
                </c:pt>
                <c:pt idx="198">
                  <c:v>44.69</c:v>
                </c:pt>
                <c:pt idx="199">
                  <c:v>44.41</c:v>
                </c:pt>
                <c:pt idx="200">
                  <c:v>44.13</c:v>
                </c:pt>
                <c:pt idx="201">
                  <c:v>43.85</c:v>
                </c:pt>
                <c:pt idx="202">
                  <c:v>43.58</c:v>
                </c:pt>
                <c:pt idx="203">
                  <c:v>43.3</c:v>
                </c:pt>
                <c:pt idx="204">
                  <c:v>43.02</c:v>
                </c:pt>
                <c:pt idx="205">
                  <c:v>42.74</c:v>
                </c:pt>
                <c:pt idx="206">
                  <c:v>42.46</c:v>
                </c:pt>
                <c:pt idx="207">
                  <c:v>42.18</c:v>
                </c:pt>
                <c:pt idx="208">
                  <c:v>41.9</c:v>
                </c:pt>
                <c:pt idx="209">
                  <c:v>41.62</c:v>
                </c:pt>
                <c:pt idx="210">
                  <c:v>41.34</c:v>
                </c:pt>
                <c:pt idx="211">
                  <c:v>41.06</c:v>
                </c:pt>
                <c:pt idx="212">
                  <c:v>40.78</c:v>
                </c:pt>
                <c:pt idx="213">
                  <c:v>40.5</c:v>
                </c:pt>
                <c:pt idx="214">
                  <c:v>40.22</c:v>
                </c:pt>
                <c:pt idx="215">
                  <c:v>39.94</c:v>
                </c:pt>
                <c:pt idx="216">
                  <c:v>39.659999999999997</c:v>
                </c:pt>
                <c:pt idx="217">
                  <c:v>39.39</c:v>
                </c:pt>
                <c:pt idx="218">
                  <c:v>39.11</c:v>
                </c:pt>
                <c:pt idx="219">
                  <c:v>38.83</c:v>
                </c:pt>
                <c:pt idx="220">
                  <c:v>38.549999999999997</c:v>
                </c:pt>
                <c:pt idx="221">
                  <c:v>38.270000000000003</c:v>
                </c:pt>
                <c:pt idx="222">
                  <c:v>37.99</c:v>
                </c:pt>
                <c:pt idx="223">
                  <c:v>37.71</c:v>
                </c:pt>
                <c:pt idx="224">
                  <c:v>37.43</c:v>
                </c:pt>
                <c:pt idx="225">
                  <c:v>37.15</c:v>
                </c:pt>
                <c:pt idx="226">
                  <c:v>36.869999999999997</c:v>
                </c:pt>
                <c:pt idx="227">
                  <c:v>36.590000000000003</c:v>
                </c:pt>
                <c:pt idx="228">
                  <c:v>36.31</c:v>
                </c:pt>
                <c:pt idx="229">
                  <c:v>36.03</c:v>
                </c:pt>
                <c:pt idx="230">
                  <c:v>35.75</c:v>
                </c:pt>
                <c:pt idx="231">
                  <c:v>35.47</c:v>
                </c:pt>
                <c:pt idx="232">
                  <c:v>35.200000000000003</c:v>
                </c:pt>
                <c:pt idx="233">
                  <c:v>34.92</c:v>
                </c:pt>
                <c:pt idx="234">
                  <c:v>34.64</c:v>
                </c:pt>
                <c:pt idx="235">
                  <c:v>34.36</c:v>
                </c:pt>
                <c:pt idx="236">
                  <c:v>34.08</c:v>
                </c:pt>
                <c:pt idx="237">
                  <c:v>33.799999999999997</c:v>
                </c:pt>
                <c:pt idx="238">
                  <c:v>33.520000000000003</c:v>
                </c:pt>
                <c:pt idx="239">
                  <c:v>33.24</c:v>
                </c:pt>
                <c:pt idx="240">
                  <c:v>32.96</c:v>
                </c:pt>
                <c:pt idx="241">
                  <c:v>32.68</c:v>
                </c:pt>
                <c:pt idx="242">
                  <c:v>32.4</c:v>
                </c:pt>
                <c:pt idx="243">
                  <c:v>32.119999999999997</c:v>
                </c:pt>
                <c:pt idx="244">
                  <c:v>31.84</c:v>
                </c:pt>
                <c:pt idx="245">
                  <c:v>31.56</c:v>
                </c:pt>
                <c:pt idx="246">
                  <c:v>31.28</c:v>
                </c:pt>
                <c:pt idx="247">
                  <c:v>31.01</c:v>
                </c:pt>
                <c:pt idx="248">
                  <c:v>30.73</c:v>
                </c:pt>
                <c:pt idx="249">
                  <c:v>30.45</c:v>
                </c:pt>
                <c:pt idx="250">
                  <c:v>30.17</c:v>
                </c:pt>
                <c:pt idx="251">
                  <c:v>29.89</c:v>
                </c:pt>
                <c:pt idx="252">
                  <c:v>29.61</c:v>
                </c:pt>
                <c:pt idx="253">
                  <c:v>29.33</c:v>
                </c:pt>
                <c:pt idx="254">
                  <c:v>29.05</c:v>
                </c:pt>
                <c:pt idx="255">
                  <c:v>28.77</c:v>
                </c:pt>
                <c:pt idx="256">
                  <c:v>28.49</c:v>
                </c:pt>
                <c:pt idx="257">
                  <c:v>28.21</c:v>
                </c:pt>
                <c:pt idx="258">
                  <c:v>27.93</c:v>
                </c:pt>
                <c:pt idx="259">
                  <c:v>27.65</c:v>
                </c:pt>
                <c:pt idx="260">
                  <c:v>27.37</c:v>
                </c:pt>
                <c:pt idx="261">
                  <c:v>27.09</c:v>
                </c:pt>
                <c:pt idx="262">
                  <c:v>26.82</c:v>
                </c:pt>
                <c:pt idx="263">
                  <c:v>26.54</c:v>
                </c:pt>
                <c:pt idx="264">
                  <c:v>26.26</c:v>
                </c:pt>
                <c:pt idx="265">
                  <c:v>25.98</c:v>
                </c:pt>
                <c:pt idx="266">
                  <c:v>25.7</c:v>
                </c:pt>
                <c:pt idx="267">
                  <c:v>25.42</c:v>
                </c:pt>
                <c:pt idx="268">
                  <c:v>25.14</c:v>
                </c:pt>
                <c:pt idx="269">
                  <c:v>24.86</c:v>
                </c:pt>
                <c:pt idx="270">
                  <c:v>24.58</c:v>
                </c:pt>
                <c:pt idx="271">
                  <c:v>24.3</c:v>
                </c:pt>
                <c:pt idx="272">
                  <c:v>24.02</c:v>
                </c:pt>
                <c:pt idx="273">
                  <c:v>23.74</c:v>
                </c:pt>
                <c:pt idx="274">
                  <c:v>23.46</c:v>
                </c:pt>
                <c:pt idx="275">
                  <c:v>23.18</c:v>
                </c:pt>
                <c:pt idx="276">
                  <c:v>22.91</c:v>
                </c:pt>
                <c:pt idx="277">
                  <c:v>22.63</c:v>
                </c:pt>
                <c:pt idx="278">
                  <c:v>22.35</c:v>
                </c:pt>
                <c:pt idx="279">
                  <c:v>22.07</c:v>
                </c:pt>
                <c:pt idx="280">
                  <c:v>21.79</c:v>
                </c:pt>
                <c:pt idx="281">
                  <c:v>21.51</c:v>
                </c:pt>
                <c:pt idx="282">
                  <c:v>21.23</c:v>
                </c:pt>
                <c:pt idx="283">
                  <c:v>20.95</c:v>
                </c:pt>
                <c:pt idx="284">
                  <c:v>20.67</c:v>
                </c:pt>
                <c:pt idx="285">
                  <c:v>20.39</c:v>
                </c:pt>
                <c:pt idx="286">
                  <c:v>20.11</c:v>
                </c:pt>
                <c:pt idx="287">
                  <c:v>19.829999999999998</c:v>
                </c:pt>
                <c:pt idx="288">
                  <c:v>19.55</c:v>
                </c:pt>
                <c:pt idx="289">
                  <c:v>19.27</c:v>
                </c:pt>
                <c:pt idx="290">
                  <c:v>18.989999999999998</c:v>
                </c:pt>
                <c:pt idx="291">
                  <c:v>18.72</c:v>
                </c:pt>
                <c:pt idx="292">
                  <c:v>18.440000000000001</c:v>
                </c:pt>
                <c:pt idx="293">
                  <c:v>18.16</c:v>
                </c:pt>
                <c:pt idx="294">
                  <c:v>17.88</c:v>
                </c:pt>
                <c:pt idx="295">
                  <c:v>17.600000000000001</c:v>
                </c:pt>
                <c:pt idx="296">
                  <c:v>17.32</c:v>
                </c:pt>
                <c:pt idx="297">
                  <c:v>17.04</c:v>
                </c:pt>
                <c:pt idx="298">
                  <c:v>16.760000000000002</c:v>
                </c:pt>
                <c:pt idx="299">
                  <c:v>16.48</c:v>
                </c:pt>
                <c:pt idx="300">
                  <c:v>16.2</c:v>
                </c:pt>
                <c:pt idx="301">
                  <c:v>15.92</c:v>
                </c:pt>
                <c:pt idx="302">
                  <c:v>15.64</c:v>
                </c:pt>
                <c:pt idx="303">
                  <c:v>15.36</c:v>
                </c:pt>
                <c:pt idx="304">
                  <c:v>15.08</c:v>
                </c:pt>
                <c:pt idx="305">
                  <c:v>14.8</c:v>
                </c:pt>
                <c:pt idx="306">
                  <c:v>14.53</c:v>
                </c:pt>
                <c:pt idx="307">
                  <c:v>14.25</c:v>
                </c:pt>
                <c:pt idx="308">
                  <c:v>13.97</c:v>
                </c:pt>
                <c:pt idx="309">
                  <c:v>13.69</c:v>
                </c:pt>
                <c:pt idx="310">
                  <c:v>13.41</c:v>
                </c:pt>
                <c:pt idx="311">
                  <c:v>13.13</c:v>
                </c:pt>
                <c:pt idx="312">
                  <c:v>12.85</c:v>
                </c:pt>
                <c:pt idx="313">
                  <c:v>12.57</c:v>
                </c:pt>
                <c:pt idx="314">
                  <c:v>12.29</c:v>
                </c:pt>
                <c:pt idx="315">
                  <c:v>12.01</c:v>
                </c:pt>
                <c:pt idx="316">
                  <c:v>11.73</c:v>
                </c:pt>
                <c:pt idx="317">
                  <c:v>11.45</c:v>
                </c:pt>
                <c:pt idx="318">
                  <c:v>11.17</c:v>
                </c:pt>
                <c:pt idx="319">
                  <c:v>10.89</c:v>
                </c:pt>
                <c:pt idx="320">
                  <c:v>10.61</c:v>
                </c:pt>
                <c:pt idx="321">
                  <c:v>10.34</c:v>
                </c:pt>
                <c:pt idx="322">
                  <c:v>10.06</c:v>
                </c:pt>
                <c:pt idx="323">
                  <c:v>9.7799999999999994</c:v>
                </c:pt>
                <c:pt idx="324">
                  <c:v>9.5</c:v>
                </c:pt>
                <c:pt idx="325">
                  <c:v>9.2200000000000006</c:v>
                </c:pt>
                <c:pt idx="326">
                  <c:v>8.94</c:v>
                </c:pt>
                <c:pt idx="327">
                  <c:v>8.66</c:v>
                </c:pt>
                <c:pt idx="328">
                  <c:v>8.3800000000000008</c:v>
                </c:pt>
                <c:pt idx="329">
                  <c:v>8.1</c:v>
                </c:pt>
                <c:pt idx="330">
                  <c:v>7.82</c:v>
                </c:pt>
                <c:pt idx="331">
                  <c:v>7.54</c:v>
                </c:pt>
                <c:pt idx="332">
                  <c:v>7.26</c:v>
                </c:pt>
                <c:pt idx="333">
                  <c:v>6.98</c:v>
                </c:pt>
                <c:pt idx="334">
                  <c:v>6.7</c:v>
                </c:pt>
                <c:pt idx="335">
                  <c:v>6.42</c:v>
                </c:pt>
                <c:pt idx="336">
                  <c:v>6.15</c:v>
                </c:pt>
                <c:pt idx="337">
                  <c:v>5.87</c:v>
                </c:pt>
                <c:pt idx="338">
                  <c:v>5.59</c:v>
                </c:pt>
                <c:pt idx="339">
                  <c:v>5.31</c:v>
                </c:pt>
                <c:pt idx="340">
                  <c:v>5.03</c:v>
                </c:pt>
                <c:pt idx="341">
                  <c:v>4.75</c:v>
                </c:pt>
                <c:pt idx="342">
                  <c:v>4.47</c:v>
                </c:pt>
                <c:pt idx="343">
                  <c:v>4.1900000000000004</c:v>
                </c:pt>
                <c:pt idx="344">
                  <c:v>3.91</c:v>
                </c:pt>
                <c:pt idx="345">
                  <c:v>3.63</c:v>
                </c:pt>
                <c:pt idx="346">
                  <c:v>3.35</c:v>
                </c:pt>
                <c:pt idx="347">
                  <c:v>3.07</c:v>
                </c:pt>
                <c:pt idx="348">
                  <c:v>2.79</c:v>
                </c:pt>
                <c:pt idx="349">
                  <c:v>2.5099999999999998</c:v>
                </c:pt>
                <c:pt idx="350">
                  <c:v>2.23</c:v>
                </c:pt>
                <c:pt idx="351">
                  <c:v>1.96</c:v>
                </c:pt>
                <c:pt idx="352">
                  <c:v>1.68</c:v>
                </c:pt>
                <c:pt idx="353">
                  <c:v>1.4</c:v>
                </c:pt>
                <c:pt idx="354">
                  <c:v>1.4</c:v>
                </c:pt>
                <c:pt idx="355">
                  <c:v>0.84</c:v>
                </c:pt>
                <c:pt idx="356">
                  <c:v>0.56000000000000005</c:v>
                </c:pt>
                <c:pt idx="357">
                  <c:v>0</c:v>
                </c:pt>
              </c:numCache>
            </c:numRef>
          </c:val>
          <c:smooth val="0"/>
        </c:ser>
        <c:dLbls>
          <c:showLegendKey val="0"/>
          <c:showVal val="0"/>
          <c:showCatName val="0"/>
          <c:showSerName val="0"/>
          <c:showPercent val="0"/>
          <c:showBubbleSize val="0"/>
        </c:dLbls>
        <c:marker val="1"/>
        <c:smooth val="0"/>
        <c:axId val="87580160"/>
        <c:axId val="43972224"/>
      </c:lineChart>
      <c:lineChart>
        <c:grouping val="standard"/>
        <c:varyColors val="0"/>
        <c:ser>
          <c:idx val="0"/>
          <c:order val="0"/>
          <c:tx>
            <c:v>Raw</c:v>
          </c:tx>
          <c:spPr>
            <a:ln w="28575" cap="rnd">
              <a:solidFill>
                <a:schemeClr val="accent1"/>
              </a:solidFill>
              <a:round/>
            </a:ln>
            <a:effectLst/>
          </c:spPr>
          <c:marker>
            <c:symbol val="none"/>
          </c:marker>
          <c:val>
            <c:numRef>
              <c:f>'Bike-ped charting'!$A$2:$A$359</c:f>
              <c:numCache>
                <c:formatCode>_(* #,##0.00_);_(* \(#,##0.00\);_(* "-"??_);_(@_)</c:formatCode>
                <c:ptCount val="358"/>
                <c:pt idx="0">
                  <c:v>27810.85745937</c:v>
                </c:pt>
                <c:pt idx="1">
                  <c:v>24112.497048410001</c:v>
                </c:pt>
                <c:pt idx="2">
                  <c:v>16491.137474520001</c:v>
                </c:pt>
                <c:pt idx="3">
                  <c:v>15783.10763208</c:v>
                </c:pt>
                <c:pt idx="4">
                  <c:v>14846.918234819999</c:v>
                </c:pt>
                <c:pt idx="5">
                  <c:v>14512.467205299999</c:v>
                </c:pt>
                <c:pt idx="6">
                  <c:v>12856.560664770001</c:v>
                </c:pt>
                <c:pt idx="7">
                  <c:v>12556.214014319999</c:v>
                </c:pt>
                <c:pt idx="8">
                  <c:v>11613.740582410001</c:v>
                </c:pt>
                <c:pt idx="9">
                  <c:v>11131.60769164</c:v>
                </c:pt>
                <c:pt idx="10">
                  <c:v>10543.752935410001</c:v>
                </c:pt>
                <c:pt idx="11">
                  <c:v>9118.2254797200003</c:v>
                </c:pt>
                <c:pt idx="12">
                  <c:v>8492.7785344399999</c:v>
                </c:pt>
                <c:pt idx="13">
                  <c:v>5633.1220320900002</c:v>
                </c:pt>
                <c:pt idx="14">
                  <c:v>5229.2482708099997</c:v>
                </c:pt>
                <c:pt idx="15">
                  <c:v>4482.1351933100004</c:v>
                </c:pt>
                <c:pt idx="16">
                  <c:v>4393.58445674</c:v>
                </c:pt>
                <c:pt idx="17">
                  <c:v>4342.9369020200002</c:v>
                </c:pt>
                <c:pt idx="18">
                  <c:v>4088.89391148</c:v>
                </c:pt>
                <c:pt idx="19">
                  <c:v>3904.2083720700002</c:v>
                </c:pt>
                <c:pt idx="20">
                  <c:v>3834.2497531099998</c:v>
                </c:pt>
                <c:pt idx="21">
                  <c:v>3800.6354088799999</c:v>
                </c:pt>
                <c:pt idx="22">
                  <c:v>3633.2569416599999</c:v>
                </c:pt>
                <c:pt idx="23">
                  <c:v>3563.3612580399999</c:v>
                </c:pt>
                <c:pt idx="24">
                  <c:v>3559.4250601600002</c:v>
                </c:pt>
                <c:pt idx="25">
                  <c:v>3466.6867342599999</c:v>
                </c:pt>
                <c:pt idx="26">
                  <c:v>3447.1013253299998</c:v>
                </c:pt>
                <c:pt idx="27">
                  <c:v>3404.67965177</c:v>
                </c:pt>
                <c:pt idx="28">
                  <c:v>3332.2160687099999</c:v>
                </c:pt>
                <c:pt idx="29">
                  <c:v>3303.7524637299998</c:v>
                </c:pt>
                <c:pt idx="30">
                  <c:v>3298.73796958</c:v>
                </c:pt>
                <c:pt idx="31">
                  <c:v>3284.37396175</c:v>
                </c:pt>
                <c:pt idx="32">
                  <c:v>3251.46943934</c:v>
                </c:pt>
                <c:pt idx="33">
                  <c:v>3251.2449024399998</c:v>
                </c:pt>
                <c:pt idx="34">
                  <c:v>3241.5269093100001</c:v>
                </c:pt>
                <c:pt idx="35">
                  <c:v>3157.6068358399998</c:v>
                </c:pt>
                <c:pt idx="36">
                  <c:v>3136.36237209</c:v>
                </c:pt>
                <c:pt idx="37">
                  <c:v>3114.1253123900001</c:v>
                </c:pt>
                <c:pt idx="38">
                  <c:v>3105.9557735399999</c:v>
                </c:pt>
                <c:pt idx="39">
                  <c:v>3087.1098835799999</c:v>
                </c:pt>
                <c:pt idx="40">
                  <c:v>3058.65063848</c:v>
                </c:pt>
                <c:pt idx="41">
                  <c:v>3041.3181014500001</c:v>
                </c:pt>
                <c:pt idx="42">
                  <c:v>3019.4040427899999</c:v>
                </c:pt>
                <c:pt idx="43">
                  <c:v>3018.4537043099999</c:v>
                </c:pt>
                <c:pt idx="44">
                  <c:v>3009.9709608100002</c:v>
                </c:pt>
                <c:pt idx="45">
                  <c:v>3006.9163334300001</c:v>
                </c:pt>
                <c:pt idx="46">
                  <c:v>2986.3539543799998</c:v>
                </c:pt>
                <c:pt idx="47">
                  <c:v>2979.5439596000001</c:v>
                </c:pt>
                <c:pt idx="48">
                  <c:v>2925.2107046800002</c:v>
                </c:pt>
                <c:pt idx="49">
                  <c:v>2913.4535408500001</c:v>
                </c:pt>
                <c:pt idx="50">
                  <c:v>2908.5447122199998</c:v>
                </c:pt>
                <c:pt idx="51">
                  <c:v>2894.5499257500001</c:v>
                </c:pt>
                <c:pt idx="52">
                  <c:v>2826.5513909199999</c:v>
                </c:pt>
                <c:pt idx="53">
                  <c:v>2784.0275471499999</c:v>
                </c:pt>
                <c:pt idx="54">
                  <c:v>2745.2631409700002</c:v>
                </c:pt>
                <c:pt idx="55">
                  <c:v>2705.4422652799999</c:v>
                </c:pt>
                <c:pt idx="56">
                  <c:v>2693.8568498300001</c:v>
                </c:pt>
                <c:pt idx="57">
                  <c:v>2659.6235276299999</c:v>
                </c:pt>
                <c:pt idx="58">
                  <c:v>2635.6161322100002</c:v>
                </c:pt>
                <c:pt idx="59">
                  <c:v>2624.1013621699999</c:v>
                </c:pt>
                <c:pt idx="60">
                  <c:v>2614.3795147800001</c:v>
                </c:pt>
                <c:pt idx="61">
                  <c:v>2584.4047353000001</c:v>
                </c:pt>
                <c:pt idx="62">
                  <c:v>2575.36001906</c:v>
                </c:pt>
                <c:pt idx="63">
                  <c:v>2554.9991219399999</c:v>
                </c:pt>
                <c:pt idx="64">
                  <c:v>2521.17107657</c:v>
                </c:pt>
                <c:pt idx="65">
                  <c:v>2509.41893678</c:v>
                </c:pt>
                <c:pt idx="66">
                  <c:v>2479.9663189900002</c:v>
                </c:pt>
                <c:pt idx="67">
                  <c:v>2419.53569324</c:v>
                </c:pt>
                <c:pt idx="68">
                  <c:v>2381.8899667800001</c:v>
                </c:pt>
                <c:pt idx="69">
                  <c:v>2325.0830626000002</c:v>
                </c:pt>
                <c:pt idx="70">
                  <c:v>2298.6240080600001</c:v>
                </c:pt>
                <c:pt idx="71">
                  <c:v>2286.9169977400002</c:v>
                </c:pt>
                <c:pt idx="72">
                  <c:v>2272.8982302600002</c:v>
                </c:pt>
                <c:pt idx="73">
                  <c:v>2236.5120107399998</c:v>
                </c:pt>
                <c:pt idx="74">
                  <c:v>2227.3825918900002</c:v>
                </c:pt>
                <c:pt idx="75">
                  <c:v>2220.3937103200001</c:v>
                </c:pt>
                <c:pt idx="76">
                  <c:v>2186.2727755599999</c:v>
                </c:pt>
                <c:pt idx="77">
                  <c:v>2111.46144069</c:v>
                </c:pt>
                <c:pt idx="78">
                  <c:v>2110.5497292599998</c:v>
                </c:pt>
                <c:pt idx="79">
                  <c:v>2098.5691085799999</c:v>
                </c:pt>
                <c:pt idx="80">
                  <c:v>2080.1203204399999</c:v>
                </c:pt>
                <c:pt idx="81">
                  <c:v>2005.1564557300001</c:v>
                </c:pt>
                <c:pt idx="82">
                  <c:v>2000.9456232800001</c:v>
                </c:pt>
                <c:pt idx="83">
                  <c:v>1998.90943275</c:v>
                </c:pt>
                <c:pt idx="84">
                  <c:v>1993.6273724800001</c:v>
                </c:pt>
                <c:pt idx="85">
                  <c:v>1992.8307488200001</c:v>
                </c:pt>
                <c:pt idx="86">
                  <c:v>1963.3328210699999</c:v>
                </c:pt>
                <c:pt idx="87">
                  <c:v>1951.1591402700001</c:v>
                </c:pt>
                <c:pt idx="88">
                  <c:v>1940.7216271499999</c:v>
                </c:pt>
                <c:pt idx="89">
                  <c:v>1940.1093545399999</c:v>
                </c:pt>
                <c:pt idx="90">
                  <c:v>1936.9868800500001</c:v>
                </c:pt>
                <c:pt idx="91">
                  <c:v>1924.1447736699999</c:v>
                </c:pt>
                <c:pt idx="92">
                  <c:v>1922.6289729</c:v>
                </c:pt>
                <c:pt idx="93">
                  <c:v>1917.95639063</c:v>
                </c:pt>
                <c:pt idx="94">
                  <c:v>1910.7035297</c:v>
                </c:pt>
                <c:pt idx="95">
                  <c:v>1905.4269442</c:v>
                </c:pt>
                <c:pt idx="96">
                  <c:v>1896.95632948</c:v>
                </c:pt>
                <c:pt idx="97">
                  <c:v>1865.4680804100001</c:v>
                </c:pt>
                <c:pt idx="98">
                  <c:v>1850.3703599200001</c:v>
                </c:pt>
                <c:pt idx="99">
                  <c:v>1846.8768787700001</c:v>
                </c:pt>
                <c:pt idx="100">
                  <c:v>1824.6593934699999</c:v>
                </c:pt>
                <c:pt idx="101">
                  <c:v>1809.4347466500001</c:v>
                </c:pt>
                <c:pt idx="102">
                  <c:v>1806.44265243</c:v>
                </c:pt>
                <c:pt idx="103">
                  <c:v>1805.81853056</c:v>
                </c:pt>
                <c:pt idx="104">
                  <c:v>1795.7766566299999</c:v>
                </c:pt>
                <c:pt idx="105">
                  <c:v>1773.7201189299999</c:v>
                </c:pt>
                <c:pt idx="106">
                  <c:v>1760.7202587500001</c:v>
                </c:pt>
                <c:pt idx="107">
                  <c:v>1758.1165004100001</c:v>
                </c:pt>
                <c:pt idx="108">
                  <c:v>1756.28970792</c:v>
                </c:pt>
                <c:pt idx="109">
                  <c:v>1752.8786120499999</c:v>
                </c:pt>
                <c:pt idx="110">
                  <c:v>1744.7776038300001</c:v>
                </c:pt>
                <c:pt idx="111">
                  <c:v>1698.3299388200001</c:v>
                </c:pt>
                <c:pt idx="112">
                  <c:v>1693.3091119200001</c:v>
                </c:pt>
                <c:pt idx="113">
                  <c:v>1676.4454566100001</c:v>
                </c:pt>
                <c:pt idx="114">
                  <c:v>1643.8040197299999</c:v>
                </c:pt>
                <c:pt idx="115">
                  <c:v>1643.21344841</c:v>
                </c:pt>
                <c:pt idx="116">
                  <c:v>1638.5741227599999</c:v>
                </c:pt>
                <c:pt idx="117">
                  <c:v>1627.0033224399999</c:v>
                </c:pt>
                <c:pt idx="118">
                  <c:v>1624.7213821600001</c:v>
                </c:pt>
                <c:pt idx="119">
                  <c:v>1611.6220773</c:v>
                </c:pt>
                <c:pt idx="120">
                  <c:v>1591.83515444</c:v>
                </c:pt>
                <c:pt idx="121">
                  <c:v>1588.7831677900001</c:v>
                </c:pt>
                <c:pt idx="122">
                  <c:v>1578.6463869300001</c:v>
                </c:pt>
                <c:pt idx="123">
                  <c:v>1562.9490063600001</c:v>
                </c:pt>
                <c:pt idx="124">
                  <c:v>1556.4895667999999</c:v>
                </c:pt>
                <c:pt idx="125">
                  <c:v>1554.73919174</c:v>
                </c:pt>
                <c:pt idx="126">
                  <c:v>1550.24602798</c:v>
                </c:pt>
                <c:pt idx="127">
                  <c:v>1543.5995324099999</c:v>
                </c:pt>
                <c:pt idx="128">
                  <c:v>1542.6735371499999</c:v>
                </c:pt>
                <c:pt idx="129">
                  <c:v>1529.58896405</c:v>
                </c:pt>
                <c:pt idx="130">
                  <c:v>1522.8891754599999</c:v>
                </c:pt>
                <c:pt idx="131">
                  <c:v>1514.6674702299999</c:v>
                </c:pt>
                <c:pt idx="132">
                  <c:v>1508.4621996200001</c:v>
                </c:pt>
                <c:pt idx="133">
                  <c:v>1497.2265931699999</c:v>
                </c:pt>
                <c:pt idx="134">
                  <c:v>1490.7389971</c:v>
                </c:pt>
                <c:pt idx="135">
                  <c:v>1484.45963592</c:v>
                </c:pt>
                <c:pt idx="136">
                  <c:v>1444.28915003</c:v>
                </c:pt>
                <c:pt idx="137">
                  <c:v>1437.0005942299999</c:v>
                </c:pt>
                <c:pt idx="138">
                  <c:v>1433.64209271</c:v>
                </c:pt>
                <c:pt idx="139">
                  <c:v>1414.9198885400001</c:v>
                </c:pt>
                <c:pt idx="140">
                  <c:v>1410.5270372099999</c:v>
                </c:pt>
                <c:pt idx="141">
                  <c:v>1408.88104092</c:v>
                </c:pt>
                <c:pt idx="142">
                  <c:v>1402.94715191</c:v>
                </c:pt>
                <c:pt idx="143">
                  <c:v>1402.25051293</c:v>
                </c:pt>
                <c:pt idx="144">
                  <c:v>1394.7674712999999</c:v>
                </c:pt>
                <c:pt idx="145">
                  <c:v>1394.52134019</c:v>
                </c:pt>
                <c:pt idx="146">
                  <c:v>1388.60987819</c:v>
                </c:pt>
                <c:pt idx="147">
                  <c:v>1385.94109131</c:v>
                </c:pt>
                <c:pt idx="148">
                  <c:v>1347.3577049</c:v>
                </c:pt>
                <c:pt idx="149">
                  <c:v>1344.0272060899999</c:v>
                </c:pt>
                <c:pt idx="150">
                  <c:v>1336.7481917</c:v>
                </c:pt>
                <c:pt idx="151">
                  <c:v>1336.4261033</c:v>
                </c:pt>
                <c:pt idx="152">
                  <c:v>1334.02311203</c:v>
                </c:pt>
                <c:pt idx="153">
                  <c:v>1331.1079012499999</c:v>
                </c:pt>
                <c:pt idx="154">
                  <c:v>1320.13430698</c:v>
                </c:pt>
                <c:pt idx="155">
                  <c:v>1305.59851486</c:v>
                </c:pt>
                <c:pt idx="156">
                  <c:v>1304.69706337</c:v>
                </c:pt>
                <c:pt idx="157">
                  <c:v>1297.22518025</c:v>
                </c:pt>
                <c:pt idx="158">
                  <c:v>1295.87864025</c:v>
                </c:pt>
                <c:pt idx="159">
                  <c:v>1282.3493705599999</c:v>
                </c:pt>
                <c:pt idx="160">
                  <c:v>1273.5371890599999</c:v>
                </c:pt>
                <c:pt idx="161">
                  <c:v>1265.31893244</c:v>
                </c:pt>
                <c:pt idx="162">
                  <c:v>1265.11690613</c:v>
                </c:pt>
                <c:pt idx="163">
                  <c:v>1251.9560778800001</c:v>
                </c:pt>
                <c:pt idx="164">
                  <c:v>1232.5834606999999</c:v>
                </c:pt>
                <c:pt idx="165">
                  <c:v>1230.59499691</c:v>
                </c:pt>
                <c:pt idx="166">
                  <c:v>1226.2027974600001</c:v>
                </c:pt>
                <c:pt idx="167">
                  <c:v>1217.51979985</c:v>
                </c:pt>
                <c:pt idx="168">
                  <c:v>1189.8570853799999</c:v>
                </c:pt>
                <c:pt idx="169">
                  <c:v>1183.57484931</c:v>
                </c:pt>
                <c:pt idx="170">
                  <c:v>1183.0431524400001</c:v>
                </c:pt>
                <c:pt idx="171">
                  <c:v>1164.9739370499999</c:v>
                </c:pt>
                <c:pt idx="172">
                  <c:v>1155.2559125800001</c:v>
                </c:pt>
                <c:pt idx="173">
                  <c:v>1141.6645691399999</c:v>
                </c:pt>
                <c:pt idx="174">
                  <c:v>1132.6459628800001</c:v>
                </c:pt>
                <c:pt idx="175">
                  <c:v>1121.2085634800001</c:v>
                </c:pt>
                <c:pt idx="176">
                  <c:v>1115.9588437</c:v>
                </c:pt>
                <c:pt idx="177">
                  <c:v>1063.4073295600001</c:v>
                </c:pt>
                <c:pt idx="178">
                  <c:v>1054.5001099999999</c:v>
                </c:pt>
                <c:pt idx="179">
                  <c:v>1050.9945210999999</c:v>
                </c:pt>
                <c:pt idx="180">
                  <c:v>1050.0368615899999</c:v>
                </c:pt>
                <c:pt idx="181">
                  <c:v>1044.55017606</c:v>
                </c:pt>
                <c:pt idx="182">
                  <c:v>1040.8347214999999</c:v>
                </c:pt>
                <c:pt idx="183">
                  <c:v>1038.7571269299999</c:v>
                </c:pt>
                <c:pt idx="184">
                  <c:v>1035.81910212</c:v>
                </c:pt>
                <c:pt idx="185">
                  <c:v>1000.16912078</c:v>
                </c:pt>
                <c:pt idx="186">
                  <c:v>978.00878638999995</c:v>
                </c:pt>
                <c:pt idx="187">
                  <c:v>974.78159803999995</c:v>
                </c:pt>
                <c:pt idx="188">
                  <c:v>973.56838344000005</c:v>
                </c:pt>
                <c:pt idx="189">
                  <c:v>958.58377298000005</c:v>
                </c:pt>
                <c:pt idx="190">
                  <c:v>943.24718957000005</c:v>
                </c:pt>
                <c:pt idx="191">
                  <c:v>907.97286446999999</c:v>
                </c:pt>
                <c:pt idx="192">
                  <c:v>903.62923565000006</c:v>
                </c:pt>
                <c:pt idx="193">
                  <c:v>895.68106374000001</c:v>
                </c:pt>
                <c:pt idx="194">
                  <c:v>884.48865983999997</c:v>
                </c:pt>
                <c:pt idx="195">
                  <c:v>877.89208758999996</c:v>
                </c:pt>
                <c:pt idx="196">
                  <c:v>866.74324108999997</c:v>
                </c:pt>
                <c:pt idx="197">
                  <c:v>862.74246254000002</c:v>
                </c:pt>
                <c:pt idx="198">
                  <c:v>858.98011986999995</c:v>
                </c:pt>
                <c:pt idx="199">
                  <c:v>853.74179733000005</c:v>
                </c:pt>
                <c:pt idx="200">
                  <c:v>846.21147585000006</c:v>
                </c:pt>
                <c:pt idx="201">
                  <c:v>846.18526512000005</c:v>
                </c:pt>
                <c:pt idx="202">
                  <c:v>845.55933904999995</c:v>
                </c:pt>
                <c:pt idx="203">
                  <c:v>835.07943520000003</c:v>
                </c:pt>
                <c:pt idx="204">
                  <c:v>820.74998720999997</c:v>
                </c:pt>
                <c:pt idx="205">
                  <c:v>801.50361998000005</c:v>
                </c:pt>
                <c:pt idx="206">
                  <c:v>796.41716653000003</c:v>
                </c:pt>
                <c:pt idx="207">
                  <c:v>795.74416240000005</c:v>
                </c:pt>
                <c:pt idx="208">
                  <c:v>789.07050589999994</c:v>
                </c:pt>
                <c:pt idx="209">
                  <c:v>788.76779077000003</c:v>
                </c:pt>
                <c:pt idx="210">
                  <c:v>762.09641433000002</c:v>
                </c:pt>
                <c:pt idx="211">
                  <c:v>757.45507526999995</c:v>
                </c:pt>
                <c:pt idx="212">
                  <c:v>756.73219347999998</c:v>
                </c:pt>
                <c:pt idx="213">
                  <c:v>749.46352432000003</c:v>
                </c:pt>
                <c:pt idx="214">
                  <c:v>747.55489827999997</c:v>
                </c:pt>
                <c:pt idx="215">
                  <c:v>738.40376476999995</c:v>
                </c:pt>
                <c:pt idx="216">
                  <c:v>705.61638273000005</c:v>
                </c:pt>
                <c:pt idx="217">
                  <c:v>698.66818979000004</c:v>
                </c:pt>
                <c:pt idx="218">
                  <c:v>696.68080277000001</c:v>
                </c:pt>
                <c:pt idx="219">
                  <c:v>694.28827898999998</c:v>
                </c:pt>
                <c:pt idx="220">
                  <c:v>687.10804187999997</c:v>
                </c:pt>
                <c:pt idx="221">
                  <c:v>680.57277367999995</c:v>
                </c:pt>
                <c:pt idx="222">
                  <c:v>664.08618928999999</c:v>
                </c:pt>
                <c:pt idx="223">
                  <c:v>661.66598879000003</c:v>
                </c:pt>
                <c:pt idx="224">
                  <c:v>659.00756827999999</c:v>
                </c:pt>
                <c:pt idx="225">
                  <c:v>651.41667313999994</c:v>
                </c:pt>
                <c:pt idx="226">
                  <c:v>644.76073613000005</c:v>
                </c:pt>
                <c:pt idx="227">
                  <c:v>643.13234422999994</c:v>
                </c:pt>
                <c:pt idx="228">
                  <c:v>641.69776544000001</c:v>
                </c:pt>
                <c:pt idx="229">
                  <c:v>637.53968124999994</c:v>
                </c:pt>
                <c:pt idx="230">
                  <c:v>637.29604319999999</c:v>
                </c:pt>
                <c:pt idx="231">
                  <c:v>635.6141877</c:v>
                </c:pt>
                <c:pt idx="232">
                  <c:v>621.90650543000004</c:v>
                </c:pt>
                <c:pt idx="233">
                  <c:v>619.28118244999996</c:v>
                </c:pt>
                <c:pt idx="234">
                  <c:v>618.51313949999997</c:v>
                </c:pt>
                <c:pt idx="235">
                  <c:v>615.61860815</c:v>
                </c:pt>
                <c:pt idx="236">
                  <c:v>610.48990177999997</c:v>
                </c:pt>
                <c:pt idx="237">
                  <c:v>606.82768254999996</c:v>
                </c:pt>
                <c:pt idx="238">
                  <c:v>605.62645838000003</c:v>
                </c:pt>
                <c:pt idx="239">
                  <c:v>604.65004810999994</c:v>
                </c:pt>
                <c:pt idx="240">
                  <c:v>580.98850016999995</c:v>
                </c:pt>
                <c:pt idx="241">
                  <c:v>573.95686251999996</c:v>
                </c:pt>
                <c:pt idx="242">
                  <c:v>573.21218224999996</c:v>
                </c:pt>
                <c:pt idx="243">
                  <c:v>567.84416748000001</c:v>
                </c:pt>
                <c:pt idx="244">
                  <c:v>566.06770207</c:v>
                </c:pt>
                <c:pt idx="245">
                  <c:v>564.67768865000005</c:v>
                </c:pt>
                <c:pt idx="246">
                  <c:v>557.96260993999999</c:v>
                </c:pt>
                <c:pt idx="247">
                  <c:v>548.27944637999997</c:v>
                </c:pt>
                <c:pt idx="248">
                  <c:v>546.64406166000003</c:v>
                </c:pt>
                <c:pt idx="249">
                  <c:v>518.32313277000003</c:v>
                </c:pt>
                <c:pt idx="250">
                  <c:v>517.42384689999994</c:v>
                </c:pt>
                <c:pt idx="251">
                  <c:v>515.35924193999995</c:v>
                </c:pt>
                <c:pt idx="252">
                  <c:v>512.16583146000005</c:v>
                </c:pt>
                <c:pt idx="253">
                  <c:v>510.57838254000001</c:v>
                </c:pt>
                <c:pt idx="254">
                  <c:v>505.92583043000002</c:v>
                </c:pt>
                <c:pt idx="255">
                  <c:v>505.55196728999999</c:v>
                </c:pt>
                <c:pt idx="256">
                  <c:v>497.76036343999999</c:v>
                </c:pt>
                <c:pt idx="257">
                  <c:v>477.36444210000002</c:v>
                </c:pt>
                <c:pt idx="258">
                  <c:v>474.85640273000001</c:v>
                </c:pt>
                <c:pt idx="259">
                  <c:v>463.10895104999997</c:v>
                </c:pt>
                <c:pt idx="260">
                  <c:v>454.37760900000001</c:v>
                </c:pt>
                <c:pt idx="261">
                  <c:v>448.24041347999997</c:v>
                </c:pt>
                <c:pt idx="262">
                  <c:v>440.71492946000001</c:v>
                </c:pt>
                <c:pt idx="263">
                  <c:v>430.76102042000002</c:v>
                </c:pt>
                <c:pt idx="264">
                  <c:v>429.61233794999998</c:v>
                </c:pt>
                <c:pt idx="265">
                  <c:v>422.35124506</c:v>
                </c:pt>
                <c:pt idx="266">
                  <c:v>422.33572962</c:v>
                </c:pt>
                <c:pt idx="267">
                  <c:v>399.12224111</c:v>
                </c:pt>
                <c:pt idx="268">
                  <c:v>392.29289194</c:v>
                </c:pt>
                <c:pt idx="269">
                  <c:v>385.48776750000002</c:v>
                </c:pt>
                <c:pt idx="270">
                  <c:v>376.02906137999997</c:v>
                </c:pt>
                <c:pt idx="271">
                  <c:v>372.52267313999999</c:v>
                </c:pt>
                <c:pt idx="272">
                  <c:v>363.54375444999999</c:v>
                </c:pt>
                <c:pt idx="273">
                  <c:v>360.83212893000001</c:v>
                </c:pt>
                <c:pt idx="274">
                  <c:v>360.09252229999998</c:v>
                </c:pt>
                <c:pt idx="275">
                  <c:v>355.42128795000002</c:v>
                </c:pt>
                <c:pt idx="276">
                  <c:v>354.28473537000002</c:v>
                </c:pt>
                <c:pt idx="277">
                  <c:v>353.85997006999997</c:v>
                </c:pt>
                <c:pt idx="278">
                  <c:v>343.99879749000002</c:v>
                </c:pt>
                <c:pt idx="279">
                  <c:v>341.38927504999998</c:v>
                </c:pt>
                <c:pt idx="280">
                  <c:v>334.15009693000002</c:v>
                </c:pt>
                <c:pt idx="281">
                  <c:v>330.81224663</c:v>
                </c:pt>
                <c:pt idx="282">
                  <c:v>319.94947818999998</c:v>
                </c:pt>
                <c:pt idx="283">
                  <c:v>317.24028852999999</c:v>
                </c:pt>
                <c:pt idx="284">
                  <c:v>310.18382151999998</c:v>
                </c:pt>
                <c:pt idx="285">
                  <c:v>308.10095970999998</c:v>
                </c:pt>
                <c:pt idx="286">
                  <c:v>307.98961838999998</c:v>
                </c:pt>
                <c:pt idx="287">
                  <c:v>302.04767705</c:v>
                </c:pt>
                <c:pt idx="288">
                  <c:v>300.93961095999998</c:v>
                </c:pt>
                <c:pt idx="289">
                  <c:v>297.36780340000001</c:v>
                </c:pt>
                <c:pt idx="290">
                  <c:v>295.99713829000001</c:v>
                </c:pt>
                <c:pt idx="291">
                  <c:v>293.89936415</c:v>
                </c:pt>
                <c:pt idx="292">
                  <c:v>269.27577181999999</c:v>
                </c:pt>
                <c:pt idx="293">
                  <c:v>264.78628027000002</c:v>
                </c:pt>
                <c:pt idx="294">
                  <c:v>256.16119491000001</c:v>
                </c:pt>
                <c:pt idx="295">
                  <c:v>255.64996551999999</c:v>
                </c:pt>
                <c:pt idx="296">
                  <c:v>251.35272545999999</c:v>
                </c:pt>
                <c:pt idx="297">
                  <c:v>250.61884021</c:v>
                </c:pt>
                <c:pt idx="298">
                  <c:v>246.50469591000001</c:v>
                </c:pt>
                <c:pt idx="299">
                  <c:v>245.14295432</c:v>
                </c:pt>
                <c:pt idx="300">
                  <c:v>244.64233812000001</c:v>
                </c:pt>
                <c:pt idx="301">
                  <c:v>241.68960587000001</c:v>
                </c:pt>
                <c:pt idx="302">
                  <c:v>235.69631688999999</c:v>
                </c:pt>
                <c:pt idx="303">
                  <c:v>233.12403184999999</c:v>
                </c:pt>
                <c:pt idx="304">
                  <c:v>232.1254294</c:v>
                </c:pt>
                <c:pt idx="305">
                  <c:v>229.84024079</c:v>
                </c:pt>
                <c:pt idx="306">
                  <c:v>228.53147232000001</c:v>
                </c:pt>
                <c:pt idx="307">
                  <c:v>224.66140343000001</c:v>
                </c:pt>
                <c:pt idx="308">
                  <c:v>223.76260145000001</c:v>
                </c:pt>
                <c:pt idx="309">
                  <c:v>211.06796692</c:v>
                </c:pt>
                <c:pt idx="310">
                  <c:v>195.53492048000001</c:v>
                </c:pt>
                <c:pt idx="311">
                  <c:v>195.46920954000001</c:v>
                </c:pt>
                <c:pt idx="312">
                  <c:v>189.86369357000001</c:v>
                </c:pt>
                <c:pt idx="313">
                  <c:v>185.74180941</c:v>
                </c:pt>
                <c:pt idx="314">
                  <c:v>180.47595577999999</c:v>
                </c:pt>
                <c:pt idx="315">
                  <c:v>175.72560668</c:v>
                </c:pt>
                <c:pt idx="316">
                  <c:v>175.34052073000001</c:v>
                </c:pt>
                <c:pt idx="317">
                  <c:v>173.52503125999999</c:v>
                </c:pt>
                <c:pt idx="318">
                  <c:v>172.83158864999999</c:v>
                </c:pt>
                <c:pt idx="319">
                  <c:v>170.92679798</c:v>
                </c:pt>
                <c:pt idx="320">
                  <c:v>170.50219921999999</c:v>
                </c:pt>
                <c:pt idx="321">
                  <c:v>169.18792149000001</c:v>
                </c:pt>
                <c:pt idx="322">
                  <c:v>166.09729823000001</c:v>
                </c:pt>
                <c:pt idx="323">
                  <c:v>165.43481252000001</c:v>
                </c:pt>
                <c:pt idx="324">
                  <c:v>164.89037424</c:v>
                </c:pt>
                <c:pt idx="325">
                  <c:v>162.98041246</c:v>
                </c:pt>
                <c:pt idx="326">
                  <c:v>161.20529893</c:v>
                </c:pt>
                <c:pt idx="327">
                  <c:v>156.69628374999999</c:v>
                </c:pt>
                <c:pt idx="328">
                  <c:v>152.03285428999999</c:v>
                </c:pt>
                <c:pt idx="329">
                  <c:v>151.15928292000001</c:v>
                </c:pt>
                <c:pt idx="330">
                  <c:v>150.46546663000001</c:v>
                </c:pt>
                <c:pt idx="331">
                  <c:v>140.68378497</c:v>
                </c:pt>
                <c:pt idx="332">
                  <c:v>137.18089646000001</c:v>
                </c:pt>
                <c:pt idx="333">
                  <c:v>130.47096223</c:v>
                </c:pt>
                <c:pt idx="334">
                  <c:v>128.94471351000001</c:v>
                </c:pt>
                <c:pt idx="335">
                  <c:v>128.35368657999999</c:v>
                </c:pt>
                <c:pt idx="336">
                  <c:v>127.0799325</c:v>
                </c:pt>
                <c:pt idx="337">
                  <c:v>122.17689677</c:v>
                </c:pt>
                <c:pt idx="338">
                  <c:v>119.35568361999999</c:v>
                </c:pt>
                <c:pt idx="339">
                  <c:v>115.09479478999999</c:v>
                </c:pt>
                <c:pt idx="340">
                  <c:v>110.22537568</c:v>
                </c:pt>
                <c:pt idx="341">
                  <c:v>107.09685303000001</c:v>
                </c:pt>
                <c:pt idx="342">
                  <c:v>106.38682256</c:v>
                </c:pt>
                <c:pt idx="343">
                  <c:v>105.50839465</c:v>
                </c:pt>
                <c:pt idx="344">
                  <c:v>85.858281120000001</c:v>
                </c:pt>
                <c:pt idx="345">
                  <c:v>82.96683754</c:v>
                </c:pt>
                <c:pt idx="346">
                  <c:v>79.899147830000004</c:v>
                </c:pt>
                <c:pt idx="347">
                  <c:v>58.00349697</c:v>
                </c:pt>
                <c:pt idx="348">
                  <c:v>53.704026669999998</c:v>
                </c:pt>
                <c:pt idx="349">
                  <c:v>50.485241700000003</c:v>
                </c:pt>
                <c:pt idx="350">
                  <c:v>46.382067139999997</c:v>
                </c:pt>
                <c:pt idx="351">
                  <c:v>40.373410839999998</c:v>
                </c:pt>
                <c:pt idx="352">
                  <c:v>36.946499799999998</c:v>
                </c:pt>
                <c:pt idx="353">
                  <c:v>33.254799669999997</c:v>
                </c:pt>
                <c:pt idx="354">
                  <c:v>33.254799669999997</c:v>
                </c:pt>
                <c:pt idx="355">
                  <c:v>32.405876200000002</c:v>
                </c:pt>
                <c:pt idx="356">
                  <c:v>16.30551539</c:v>
                </c:pt>
                <c:pt idx="357">
                  <c:v>13.340314899999999</c:v>
                </c:pt>
              </c:numCache>
            </c:numRef>
          </c:val>
          <c:smooth val="0"/>
        </c:ser>
        <c:dLbls>
          <c:showLegendKey val="0"/>
          <c:showVal val="0"/>
          <c:showCatName val="0"/>
          <c:showSerName val="0"/>
          <c:showPercent val="0"/>
          <c:showBubbleSize val="0"/>
        </c:dLbls>
        <c:marker val="1"/>
        <c:smooth val="0"/>
        <c:axId val="87614464"/>
        <c:axId val="43972800"/>
      </c:lineChart>
      <c:catAx>
        <c:axId val="8758016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3972224"/>
        <c:crosses val="autoZero"/>
        <c:auto val="1"/>
        <c:lblAlgn val="ctr"/>
        <c:lblOffset val="100"/>
        <c:noMultiLvlLbl val="0"/>
      </c:catAx>
      <c:valAx>
        <c:axId val="4397222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smtClean="0"/>
                  <a:t>Scaled</a:t>
                </a:r>
                <a:r>
                  <a:rPr lang="en-US" sz="1800" baseline="0" dirty="0" smtClean="0"/>
                  <a:t> Scores</a:t>
                </a:r>
                <a:endParaRPr lang="en-US" sz="1800" dirty="0"/>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7580160"/>
        <c:crosses val="autoZero"/>
        <c:crossBetween val="between"/>
      </c:valAx>
      <c:valAx>
        <c:axId val="43972800"/>
        <c:scaling>
          <c:orientation val="minMax"/>
        </c:scaling>
        <c:delete val="0"/>
        <c:axPos val="r"/>
        <c:title>
          <c:tx>
            <c:rich>
              <a:bodyPr rot="54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smtClean="0"/>
                  <a:t>Raw</a:t>
                </a:r>
                <a:r>
                  <a:rPr lang="en-US" sz="1800" baseline="0" dirty="0" smtClean="0"/>
                  <a:t> scores</a:t>
                </a:r>
                <a:endParaRPr lang="en-US" sz="1800" dirty="0"/>
              </a:p>
            </c:rich>
          </c:tx>
          <c:layout>
            <c:manualLayout>
              <c:xMode val="edge"/>
              <c:yMode val="edge"/>
              <c:x val="0.94447911198600176"/>
              <c:y val="0.41727938174394869"/>
            </c:manualLayout>
          </c:layout>
          <c:overlay val="0"/>
          <c:spPr>
            <a:noFill/>
            <a:ln>
              <a:noFill/>
            </a:ln>
            <a:effectLst/>
          </c:sp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7614464"/>
        <c:crosses val="max"/>
        <c:crossBetween val="between"/>
      </c:valAx>
      <c:catAx>
        <c:axId val="87614464"/>
        <c:scaling>
          <c:orientation val="minMax"/>
        </c:scaling>
        <c:delete val="1"/>
        <c:axPos val="b"/>
        <c:majorTickMark val="out"/>
        <c:minorTickMark val="none"/>
        <c:tickLblPos val="nextTo"/>
        <c:crossAx val="439728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Public Transportation Expansion Vehicles - System Safety</a:t>
            </a:r>
          </a:p>
          <a:p>
            <a:pPr>
              <a:defRPr sz="2400" b="1" i="0" u="none" strike="noStrike" kern="1200" spc="0" baseline="0">
                <a:solidFill>
                  <a:schemeClr val="tx1">
                    <a:lumMod val="65000"/>
                    <a:lumOff val="35000"/>
                  </a:schemeClr>
                </a:solidFill>
                <a:latin typeface="+mn-lt"/>
                <a:ea typeface="+mn-ea"/>
                <a:cs typeface="+mn-cs"/>
              </a:defRPr>
            </a:pPr>
            <a:r>
              <a:rPr lang="en-US" sz="2400" b="0"/>
              <a:t>(top scaled = 100)</a:t>
            </a:r>
          </a:p>
        </c:rich>
      </c:tx>
      <c:overlay val="0"/>
      <c:spPr>
        <a:noFill/>
        <a:ln>
          <a:noFill/>
        </a:ln>
        <a:effectLst/>
      </c:spPr>
    </c:title>
    <c:autoTitleDeleted val="0"/>
    <c:plotArea>
      <c:layout>
        <c:manualLayout>
          <c:layoutTarget val="inner"/>
          <c:xMode val="edge"/>
          <c:yMode val="edge"/>
          <c:x val="0.1132652012248469"/>
          <c:y val="0.13364348206474191"/>
          <c:w val="0.66966393263342094"/>
          <c:h val="0.75288305628463126"/>
        </c:manualLayout>
      </c:layout>
      <c:lineChart>
        <c:grouping val="standard"/>
        <c:varyColors val="0"/>
        <c:ser>
          <c:idx val="1"/>
          <c:order val="1"/>
          <c:tx>
            <c:v>Scaled</c:v>
          </c:tx>
          <c:spPr>
            <a:ln w="28575" cap="rnd">
              <a:solidFill>
                <a:schemeClr val="accent2"/>
              </a:solidFill>
              <a:round/>
            </a:ln>
            <a:effectLst/>
          </c:spPr>
          <c:marker>
            <c:symbol val="none"/>
          </c:marker>
          <c:val>
            <c:numRef>
              <c:f>Transit!$B$2:$B$70</c:f>
              <c:numCache>
                <c:formatCode>0.00</c:formatCode>
                <c:ptCount val="69"/>
                <c:pt idx="0">
                  <c:v>100</c:v>
                </c:pt>
                <c:pt idx="1">
                  <c:v>100</c:v>
                </c:pt>
                <c:pt idx="2">
                  <c:v>97.1</c:v>
                </c:pt>
                <c:pt idx="3">
                  <c:v>97.1</c:v>
                </c:pt>
                <c:pt idx="4">
                  <c:v>97.1</c:v>
                </c:pt>
                <c:pt idx="5">
                  <c:v>92.75</c:v>
                </c:pt>
                <c:pt idx="6">
                  <c:v>91.3</c:v>
                </c:pt>
                <c:pt idx="7">
                  <c:v>89.86</c:v>
                </c:pt>
                <c:pt idx="8">
                  <c:v>88.41</c:v>
                </c:pt>
                <c:pt idx="9">
                  <c:v>86.96</c:v>
                </c:pt>
                <c:pt idx="10">
                  <c:v>85.51</c:v>
                </c:pt>
                <c:pt idx="11">
                  <c:v>84.06</c:v>
                </c:pt>
                <c:pt idx="12">
                  <c:v>82.61</c:v>
                </c:pt>
                <c:pt idx="13">
                  <c:v>81.16</c:v>
                </c:pt>
                <c:pt idx="14">
                  <c:v>79.709999999999994</c:v>
                </c:pt>
                <c:pt idx="15">
                  <c:v>78.260000000000005</c:v>
                </c:pt>
                <c:pt idx="16">
                  <c:v>76.81</c:v>
                </c:pt>
                <c:pt idx="17">
                  <c:v>75.36</c:v>
                </c:pt>
                <c:pt idx="18">
                  <c:v>73.91</c:v>
                </c:pt>
                <c:pt idx="19">
                  <c:v>72.459999999999994</c:v>
                </c:pt>
                <c:pt idx="20">
                  <c:v>71.010000000000005</c:v>
                </c:pt>
                <c:pt idx="21">
                  <c:v>69.569999999999993</c:v>
                </c:pt>
                <c:pt idx="22">
                  <c:v>69.569999999999993</c:v>
                </c:pt>
                <c:pt idx="23">
                  <c:v>66.67</c:v>
                </c:pt>
                <c:pt idx="24">
                  <c:v>66.67</c:v>
                </c:pt>
                <c:pt idx="25">
                  <c:v>66.67</c:v>
                </c:pt>
                <c:pt idx="26">
                  <c:v>62.32</c:v>
                </c:pt>
                <c:pt idx="27">
                  <c:v>60.87</c:v>
                </c:pt>
                <c:pt idx="28">
                  <c:v>59.42</c:v>
                </c:pt>
                <c:pt idx="29">
                  <c:v>57.97</c:v>
                </c:pt>
                <c:pt idx="30">
                  <c:v>56.52</c:v>
                </c:pt>
                <c:pt idx="31">
                  <c:v>55.07</c:v>
                </c:pt>
                <c:pt idx="32">
                  <c:v>53.62</c:v>
                </c:pt>
                <c:pt idx="33">
                  <c:v>53.62</c:v>
                </c:pt>
                <c:pt idx="34">
                  <c:v>50.72</c:v>
                </c:pt>
                <c:pt idx="35">
                  <c:v>50.72</c:v>
                </c:pt>
                <c:pt idx="36">
                  <c:v>47.83</c:v>
                </c:pt>
                <c:pt idx="37">
                  <c:v>46.38</c:v>
                </c:pt>
                <c:pt idx="38">
                  <c:v>46.38</c:v>
                </c:pt>
                <c:pt idx="39">
                  <c:v>43.48</c:v>
                </c:pt>
                <c:pt idx="40">
                  <c:v>42.03</c:v>
                </c:pt>
                <c:pt idx="41">
                  <c:v>42.03</c:v>
                </c:pt>
                <c:pt idx="42">
                  <c:v>42.03</c:v>
                </c:pt>
                <c:pt idx="43">
                  <c:v>37.68</c:v>
                </c:pt>
                <c:pt idx="44">
                  <c:v>37.68</c:v>
                </c:pt>
                <c:pt idx="45">
                  <c:v>34.78</c:v>
                </c:pt>
                <c:pt idx="46">
                  <c:v>33.33</c:v>
                </c:pt>
                <c:pt idx="47">
                  <c:v>33.33</c:v>
                </c:pt>
                <c:pt idx="48">
                  <c:v>33.33</c:v>
                </c:pt>
                <c:pt idx="49">
                  <c:v>33.33</c:v>
                </c:pt>
                <c:pt idx="50">
                  <c:v>33.33</c:v>
                </c:pt>
                <c:pt idx="51">
                  <c:v>33.33</c:v>
                </c:pt>
                <c:pt idx="52">
                  <c:v>24.64</c:v>
                </c:pt>
                <c:pt idx="53">
                  <c:v>23.19</c:v>
                </c:pt>
                <c:pt idx="54">
                  <c:v>21.74</c:v>
                </c:pt>
                <c:pt idx="55">
                  <c:v>20.29</c:v>
                </c:pt>
                <c:pt idx="56">
                  <c:v>20.29</c:v>
                </c:pt>
                <c:pt idx="57">
                  <c:v>20.29</c:v>
                </c:pt>
                <c:pt idx="58">
                  <c:v>20.29</c:v>
                </c:pt>
                <c:pt idx="59">
                  <c:v>20.29</c:v>
                </c:pt>
                <c:pt idx="60">
                  <c:v>20.29</c:v>
                </c:pt>
                <c:pt idx="61">
                  <c:v>20.29</c:v>
                </c:pt>
                <c:pt idx="62">
                  <c:v>20.29</c:v>
                </c:pt>
                <c:pt idx="63">
                  <c:v>8.6999999999999993</c:v>
                </c:pt>
                <c:pt idx="64">
                  <c:v>7.25</c:v>
                </c:pt>
                <c:pt idx="65">
                  <c:v>7.25</c:v>
                </c:pt>
                <c:pt idx="66">
                  <c:v>7.25</c:v>
                </c:pt>
                <c:pt idx="67">
                  <c:v>2.9</c:v>
                </c:pt>
                <c:pt idx="68">
                  <c:v>0</c:v>
                </c:pt>
              </c:numCache>
            </c:numRef>
          </c:val>
          <c:smooth val="0"/>
        </c:ser>
        <c:dLbls>
          <c:showLegendKey val="0"/>
          <c:showVal val="0"/>
          <c:showCatName val="0"/>
          <c:showSerName val="0"/>
          <c:showPercent val="0"/>
          <c:showBubbleSize val="0"/>
        </c:dLbls>
        <c:marker val="1"/>
        <c:smooth val="0"/>
        <c:axId val="87616000"/>
        <c:axId val="63727296"/>
      </c:lineChart>
      <c:lineChart>
        <c:grouping val="standard"/>
        <c:varyColors val="0"/>
        <c:ser>
          <c:idx val="0"/>
          <c:order val="0"/>
          <c:tx>
            <c:v>Raw</c:v>
          </c:tx>
          <c:spPr>
            <a:ln w="28575" cap="rnd">
              <a:solidFill>
                <a:schemeClr val="accent1"/>
              </a:solidFill>
              <a:round/>
            </a:ln>
            <a:effectLst/>
          </c:spPr>
          <c:marker>
            <c:symbol val="none"/>
          </c:marker>
          <c:val>
            <c:numRef>
              <c:f>Transit!$A$2:$A$70</c:f>
              <c:numCache>
                <c:formatCode>#,##0</c:formatCode>
                <c:ptCount val="69"/>
                <c:pt idx="0">
                  <c:v>67378860</c:v>
                </c:pt>
                <c:pt idx="1">
                  <c:v>67378860</c:v>
                </c:pt>
                <c:pt idx="2">
                  <c:v>29859030</c:v>
                </c:pt>
                <c:pt idx="3">
                  <c:v>29859030</c:v>
                </c:pt>
                <c:pt idx="4">
                  <c:v>29859030</c:v>
                </c:pt>
                <c:pt idx="5">
                  <c:v>15900000</c:v>
                </c:pt>
                <c:pt idx="6">
                  <c:v>15300000</c:v>
                </c:pt>
                <c:pt idx="7">
                  <c:v>15282120</c:v>
                </c:pt>
                <c:pt idx="8">
                  <c:v>13014120</c:v>
                </c:pt>
                <c:pt idx="9">
                  <c:v>9593640</c:v>
                </c:pt>
                <c:pt idx="10">
                  <c:v>8317500</c:v>
                </c:pt>
                <c:pt idx="11">
                  <c:v>6195000</c:v>
                </c:pt>
                <c:pt idx="12">
                  <c:v>5897460</c:v>
                </c:pt>
                <c:pt idx="13">
                  <c:v>5042490</c:v>
                </c:pt>
                <c:pt idx="14">
                  <c:v>4822470</c:v>
                </c:pt>
                <c:pt idx="15">
                  <c:v>4261170</c:v>
                </c:pt>
                <c:pt idx="16">
                  <c:v>3258960</c:v>
                </c:pt>
                <c:pt idx="17">
                  <c:v>2903160</c:v>
                </c:pt>
                <c:pt idx="18">
                  <c:v>2478597</c:v>
                </c:pt>
                <c:pt idx="19">
                  <c:v>2325099</c:v>
                </c:pt>
                <c:pt idx="20">
                  <c:v>1806132.75</c:v>
                </c:pt>
                <c:pt idx="21">
                  <c:v>1169295</c:v>
                </c:pt>
                <c:pt idx="22">
                  <c:v>1169295</c:v>
                </c:pt>
                <c:pt idx="23">
                  <c:v>991557</c:v>
                </c:pt>
                <c:pt idx="24">
                  <c:v>991557</c:v>
                </c:pt>
                <c:pt idx="25">
                  <c:v>991557</c:v>
                </c:pt>
                <c:pt idx="26">
                  <c:v>918978</c:v>
                </c:pt>
                <c:pt idx="27">
                  <c:v>750000</c:v>
                </c:pt>
                <c:pt idx="28">
                  <c:v>700357.5</c:v>
                </c:pt>
                <c:pt idx="29">
                  <c:v>626637</c:v>
                </c:pt>
                <c:pt idx="30">
                  <c:v>557976</c:v>
                </c:pt>
                <c:pt idx="31">
                  <c:v>550600.19999999995</c:v>
                </c:pt>
                <c:pt idx="32">
                  <c:v>354419.25</c:v>
                </c:pt>
                <c:pt idx="33">
                  <c:v>354419.25</c:v>
                </c:pt>
                <c:pt idx="34">
                  <c:v>303789</c:v>
                </c:pt>
                <c:pt idx="35">
                  <c:v>303789</c:v>
                </c:pt>
                <c:pt idx="36">
                  <c:v>262935</c:v>
                </c:pt>
                <c:pt idx="37">
                  <c:v>258937</c:v>
                </c:pt>
                <c:pt idx="38">
                  <c:v>258937</c:v>
                </c:pt>
                <c:pt idx="39">
                  <c:v>256811</c:v>
                </c:pt>
                <c:pt idx="40">
                  <c:v>234169.89473684211</c:v>
                </c:pt>
                <c:pt idx="41">
                  <c:v>234169.89473684211</c:v>
                </c:pt>
                <c:pt idx="42">
                  <c:v>234169.89473684211</c:v>
                </c:pt>
                <c:pt idx="43">
                  <c:v>171968.4</c:v>
                </c:pt>
                <c:pt idx="44">
                  <c:v>171968.4</c:v>
                </c:pt>
                <c:pt idx="45">
                  <c:v>106681.71428571428</c:v>
                </c:pt>
                <c:pt idx="46">
                  <c:v>100108.96551724139</c:v>
                </c:pt>
                <c:pt idx="47">
                  <c:v>100108.96551724139</c:v>
                </c:pt>
                <c:pt idx="48">
                  <c:v>100108.96551724139</c:v>
                </c:pt>
                <c:pt idx="49">
                  <c:v>100108.96551724139</c:v>
                </c:pt>
                <c:pt idx="50">
                  <c:v>100108.96551724139</c:v>
                </c:pt>
                <c:pt idx="51">
                  <c:v>100108.96551724139</c:v>
                </c:pt>
                <c:pt idx="52">
                  <c:v>92618.142857142855</c:v>
                </c:pt>
                <c:pt idx="53">
                  <c:v>82326.85714285713</c:v>
                </c:pt>
                <c:pt idx="54">
                  <c:v>63583.714285714283</c:v>
                </c:pt>
                <c:pt idx="55">
                  <c:v>52268.02247191011</c:v>
                </c:pt>
                <c:pt idx="56">
                  <c:v>52268.02247191011</c:v>
                </c:pt>
                <c:pt idx="57">
                  <c:v>52268.02247191011</c:v>
                </c:pt>
                <c:pt idx="58">
                  <c:v>52268.02247191011</c:v>
                </c:pt>
                <c:pt idx="59">
                  <c:v>52268.02247191011</c:v>
                </c:pt>
                <c:pt idx="60">
                  <c:v>52268.02247191011</c:v>
                </c:pt>
                <c:pt idx="61">
                  <c:v>52268.02247191011</c:v>
                </c:pt>
                <c:pt idx="62">
                  <c:v>52268.02247191011</c:v>
                </c:pt>
                <c:pt idx="63">
                  <c:v>25628.142857142855</c:v>
                </c:pt>
                <c:pt idx="64">
                  <c:v>7147.4402866242035</c:v>
                </c:pt>
                <c:pt idx="65">
                  <c:v>7147.4402866242035</c:v>
                </c:pt>
                <c:pt idx="66">
                  <c:v>7147.4402866242035</c:v>
                </c:pt>
                <c:pt idx="67">
                  <c:v>1634.808</c:v>
                </c:pt>
                <c:pt idx="68">
                  <c:v>109.5</c:v>
                </c:pt>
              </c:numCache>
            </c:numRef>
          </c:val>
          <c:smooth val="0"/>
        </c:ser>
        <c:dLbls>
          <c:showLegendKey val="0"/>
          <c:showVal val="0"/>
          <c:showCatName val="0"/>
          <c:showSerName val="0"/>
          <c:showPercent val="0"/>
          <c:showBubbleSize val="0"/>
        </c:dLbls>
        <c:marker val="1"/>
        <c:smooth val="0"/>
        <c:axId val="87744512"/>
        <c:axId val="63727872"/>
      </c:lineChart>
      <c:catAx>
        <c:axId val="8761600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3727296"/>
        <c:crosses val="autoZero"/>
        <c:auto val="1"/>
        <c:lblAlgn val="ctr"/>
        <c:lblOffset val="100"/>
        <c:noMultiLvlLbl val="0"/>
      </c:catAx>
      <c:valAx>
        <c:axId val="6372729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smtClean="0"/>
                  <a:t>Scaled</a:t>
                </a:r>
                <a:r>
                  <a:rPr lang="en-US" sz="1800" baseline="0" dirty="0" smtClean="0"/>
                  <a:t> Scores</a:t>
                </a:r>
                <a:endParaRPr lang="en-US" sz="1800" dirty="0"/>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7616000"/>
        <c:crosses val="autoZero"/>
        <c:crossBetween val="between"/>
      </c:valAx>
      <c:valAx>
        <c:axId val="63727872"/>
        <c:scaling>
          <c:orientation val="minMax"/>
        </c:scaling>
        <c:delete val="0"/>
        <c:axPos val="r"/>
        <c:title>
          <c:tx>
            <c:rich>
              <a:bodyPr rot="54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smtClean="0"/>
                  <a:t>Raw</a:t>
                </a:r>
                <a:r>
                  <a:rPr lang="en-US" sz="1800" baseline="0" dirty="0" smtClean="0"/>
                  <a:t> scores</a:t>
                </a:r>
                <a:endParaRPr lang="en-US" sz="1800" dirty="0"/>
              </a:p>
            </c:rich>
          </c:tx>
          <c:layout>
            <c:manualLayout>
              <c:xMode val="edge"/>
              <c:yMode val="edge"/>
              <c:x val="0.94447911198600176"/>
              <c:y val="0.41727938174394869"/>
            </c:manualLayout>
          </c:layout>
          <c:overlay val="0"/>
          <c:spPr>
            <a:noFill/>
            <a:ln>
              <a:noFill/>
            </a:ln>
            <a:effectLst/>
          </c:sp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7744512"/>
        <c:crosses val="max"/>
        <c:crossBetween val="between"/>
      </c:valAx>
      <c:catAx>
        <c:axId val="87744512"/>
        <c:scaling>
          <c:orientation val="minMax"/>
        </c:scaling>
        <c:delete val="1"/>
        <c:axPos val="b"/>
        <c:majorTickMark val="out"/>
        <c:minorTickMark val="none"/>
        <c:tickLblPos val="nextTo"/>
        <c:crossAx val="637278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58AEA1BE-D6D5-406D-959A-DBC2C7BEE12B}" type="datetimeFigureOut">
              <a:rPr lang="en-US" smtClean="0"/>
              <a:t>8/29/2016</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9CFD8DCE-CE55-4209-98BA-4B4749CB5C7B}" type="slidenum">
              <a:rPr lang="en-US" smtClean="0"/>
              <a:t>‹#›</a:t>
            </a:fld>
            <a:endParaRPr lang="en-US"/>
          </a:p>
        </p:txBody>
      </p:sp>
    </p:spTree>
    <p:extLst>
      <p:ext uri="{BB962C8B-B14F-4D97-AF65-F5344CB8AC3E}">
        <p14:creationId xmlns:p14="http://schemas.microsoft.com/office/powerpoint/2010/main" val="1230130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7B80718B-5519-4749-B31E-023FD829CE63}" type="datetimeFigureOut">
              <a:rPr lang="en-US" smtClean="0"/>
              <a:t>8/29/2016</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795536E-097B-4318-8603-B537A73AAE81}" type="slidenum">
              <a:rPr lang="en-US" smtClean="0"/>
              <a:t>‹#›</a:t>
            </a:fld>
            <a:endParaRPr lang="en-US"/>
          </a:p>
        </p:txBody>
      </p:sp>
    </p:spTree>
    <p:extLst>
      <p:ext uri="{BB962C8B-B14F-4D97-AF65-F5344CB8AC3E}">
        <p14:creationId xmlns:p14="http://schemas.microsoft.com/office/powerpoint/2010/main" val="302140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5536E-097B-4318-8603-B537A73AAE81}" type="slidenum">
              <a:rPr lang="en-US" smtClean="0"/>
              <a:t>4</a:t>
            </a:fld>
            <a:endParaRPr lang="en-US"/>
          </a:p>
        </p:txBody>
      </p:sp>
    </p:spTree>
    <p:extLst>
      <p:ext uri="{BB962C8B-B14F-4D97-AF65-F5344CB8AC3E}">
        <p14:creationId xmlns:p14="http://schemas.microsoft.com/office/powerpoint/2010/main" val="87358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Impact: </a:t>
            </a:r>
            <a:r>
              <a:rPr lang="en-US" dirty="0"/>
              <a:t>Considers the increase in trips the project will add to the system ridership. Unlinked Passenger Trip=Passenger gets on and off of the transit vehicle.</a:t>
            </a:r>
          </a:p>
          <a:p>
            <a:r>
              <a:rPr lang="en-US" b="1" dirty="0"/>
              <a:t>Cost Effectiveness: </a:t>
            </a:r>
            <a:r>
              <a:rPr lang="en-US" dirty="0"/>
              <a:t>Compares the return on state investment to other transit projects. Also, highlights the small amount of state investment as a percentage of the project.</a:t>
            </a:r>
          </a:p>
          <a:p>
            <a:r>
              <a:rPr lang="en-US" b="1" dirty="0"/>
              <a:t>Market Share: </a:t>
            </a:r>
            <a:r>
              <a:rPr lang="en-US" dirty="0"/>
              <a:t>Measures the impact of the project on the system and the areas served.</a:t>
            </a:r>
          </a:p>
          <a:p>
            <a:r>
              <a:rPr lang="en-US" dirty="0"/>
              <a:t>   Service Area Population Fixed Route= Pop. within ¾ mile of route</a:t>
            </a:r>
          </a:p>
          <a:p>
            <a:r>
              <a:rPr lang="en-US" dirty="0"/>
              <a:t>   DR = Pop. within entire system area</a:t>
            </a:r>
            <a:endParaRPr lang="en-US" dirty="0" smtClean="0"/>
          </a:p>
          <a:p>
            <a:endParaRPr lang="en-US" dirty="0"/>
          </a:p>
        </p:txBody>
      </p:sp>
      <p:sp>
        <p:nvSpPr>
          <p:cNvPr id="4" name="Slide Number Placeholder 3"/>
          <p:cNvSpPr>
            <a:spLocks noGrp="1"/>
          </p:cNvSpPr>
          <p:nvPr>
            <p:ph type="sldNum" sz="quarter" idx="10"/>
          </p:nvPr>
        </p:nvSpPr>
        <p:spPr/>
        <p:txBody>
          <a:bodyPr/>
          <a:lstStyle/>
          <a:p>
            <a:fld id="{D795536E-097B-4318-8603-B537A73AAE81}" type="slidenum">
              <a:rPr lang="en-US" smtClean="0"/>
              <a:t>8</a:t>
            </a:fld>
            <a:endParaRPr lang="en-US"/>
          </a:p>
        </p:txBody>
      </p:sp>
    </p:spTree>
    <p:extLst>
      <p:ext uri="{BB962C8B-B14F-4D97-AF65-F5344CB8AC3E}">
        <p14:creationId xmlns:p14="http://schemas.microsoft.com/office/powerpoint/2010/main" val="1459580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Facilities are split into 2 categories: Passenger and Admin/Operations/Maintenance. The difference is how the “Impact” criterion is calculated.</a:t>
            </a:r>
          </a:p>
          <a:p>
            <a:r>
              <a:rPr lang="en-US" b="1" dirty="0"/>
              <a:t>Passenger Facilities </a:t>
            </a:r>
            <a:r>
              <a:rPr lang="en-US" dirty="0"/>
              <a:t>include: Neighborhood Transfer Centers, Park and Rides, Bus Shelters, and Multi-modal Centers</a:t>
            </a:r>
          </a:p>
          <a:p>
            <a:r>
              <a:rPr lang="en-US" b="1" dirty="0"/>
              <a:t>Impact: </a:t>
            </a:r>
            <a:r>
              <a:rPr lang="en-US" dirty="0"/>
              <a:t>Measures improvement to current system performance. Used for passenger facilities only. .</a:t>
            </a:r>
          </a:p>
          <a:p>
            <a:r>
              <a:rPr lang="en-US" b="1" dirty="0"/>
              <a:t>Age: </a:t>
            </a:r>
            <a:r>
              <a:rPr lang="en-US" dirty="0"/>
              <a:t>45 year useful life is the same as it was in P 3.0</a:t>
            </a:r>
          </a:p>
          <a:p>
            <a:r>
              <a:rPr lang="en-US" b="1" dirty="0"/>
              <a:t>Cost Effectiveness</a:t>
            </a:r>
            <a:r>
              <a:rPr lang="en-US" dirty="0"/>
              <a:t>: Measures the effectiveness of state dollars. Trips per dollar are based on annual trips.</a:t>
            </a:r>
          </a:p>
          <a:p>
            <a:r>
              <a:rPr lang="en-US" b="1" dirty="0"/>
              <a:t>Market Share: </a:t>
            </a:r>
            <a:r>
              <a:rPr lang="en-US" dirty="0"/>
              <a:t>Service Area Population for the proposed Passenger Facility. Service Area must be clearly defined by the project sponsor. The formula is similar to the vehicle criteria, but looks at the service area for the facility.</a:t>
            </a:r>
          </a:p>
          <a:p>
            <a:r>
              <a:rPr lang="en-US" b="1" dirty="0"/>
              <a:t>Ridership Growth: </a:t>
            </a:r>
            <a:r>
              <a:rPr lang="en-US" dirty="0"/>
              <a:t>Examines a transit systems need to expand. Ridership growth is a good indicator of need for larger or additional facilities.</a:t>
            </a:r>
          </a:p>
          <a:p>
            <a:r>
              <a:rPr lang="en-US" b="1" dirty="0"/>
              <a:t>Note: </a:t>
            </a:r>
            <a:r>
              <a:rPr lang="en-US" dirty="0"/>
              <a:t>Data for individual bus shelters along a corridor is required to be submitted with the project.</a:t>
            </a:r>
          </a:p>
        </p:txBody>
      </p:sp>
      <p:sp>
        <p:nvSpPr>
          <p:cNvPr id="4" name="Slide Number Placeholder 3"/>
          <p:cNvSpPr>
            <a:spLocks noGrp="1"/>
          </p:cNvSpPr>
          <p:nvPr>
            <p:ph type="sldNum" sz="quarter" idx="10"/>
          </p:nvPr>
        </p:nvSpPr>
        <p:spPr/>
        <p:txBody>
          <a:bodyPr/>
          <a:lstStyle/>
          <a:p>
            <a:fld id="{D795536E-097B-4318-8603-B537A73AAE81}" type="slidenum">
              <a:rPr lang="en-US" smtClean="0"/>
              <a:t>9</a:t>
            </a:fld>
            <a:endParaRPr lang="en-US"/>
          </a:p>
        </p:txBody>
      </p:sp>
    </p:spTree>
    <p:extLst>
      <p:ext uri="{BB962C8B-B14F-4D97-AF65-F5344CB8AC3E}">
        <p14:creationId xmlns:p14="http://schemas.microsoft.com/office/powerpoint/2010/main" val="746798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Impact: </a:t>
            </a:r>
            <a:r>
              <a:rPr lang="en-US" dirty="0"/>
              <a:t>Used for Administrative, Operating, or Maintenance facilities</a:t>
            </a:r>
          </a:p>
          <a:p>
            <a:r>
              <a:rPr lang="en-US" dirty="0"/>
              <a:t>Maintenance: For every 10 buses, 1 service bay and 2 mechanics are needed. Focuses on increased workspace which should create efficiencies.</a:t>
            </a:r>
          </a:p>
          <a:p>
            <a:r>
              <a:rPr lang="en-US" b="1" dirty="0"/>
              <a:t>Age: </a:t>
            </a:r>
            <a:r>
              <a:rPr lang="en-US" dirty="0"/>
              <a:t>Age since last major renovation. </a:t>
            </a:r>
            <a:r>
              <a:rPr lang="en-US" i="1" dirty="0"/>
              <a:t>Major renovation </a:t>
            </a:r>
            <a:r>
              <a:rPr lang="en-US" dirty="0"/>
              <a:t>= Improvement was at least 50% of the value of the facility.</a:t>
            </a:r>
          </a:p>
          <a:p>
            <a:r>
              <a:rPr lang="en-US" b="1" dirty="0"/>
              <a:t>Cost Effectiveness</a:t>
            </a:r>
            <a:r>
              <a:rPr lang="en-US" dirty="0"/>
              <a:t>: Unlinked Passenger Trips based on current reported </a:t>
            </a:r>
            <a:r>
              <a:rPr lang="en-US" dirty="0" err="1"/>
              <a:t>OpStats</a:t>
            </a:r>
            <a:endParaRPr lang="en-US" dirty="0"/>
          </a:p>
          <a:p>
            <a:r>
              <a:rPr lang="en-US" b="1" dirty="0"/>
              <a:t>Market Share: </a:t>
            </a:r>
            <a:r>
              <a:rPr lang="en-US" dirty="0"/>
              <a:t>Service Area Population is based on the area served by the project sponsor</a:t>
            </a:r>
          </a:p>
        </p:txBody>
      </p:sp>
      <p:sp>
        <p:nvSpPr>
          <p:cNvPr id="4" name="Slide Number Placeholder 3"/>
          <p:cNvSpPr>
            <a:spLocks noGrp="1"/>
          </p:cNvSpPr>
          <p:nvPr>
            <p:ph type="sldNum" sz="quarter" idx="10"/>
          </p:nvPr>
        </p:nvSpPr>
        <p:spPr/>
        <p:txBody>
          <a:bodyPr/>
          <a:lstStyle/>
          <a:p>
            <a:fld id="{D795536E-097B-4318-8603-B537A73AAE81}" type="slidenum">
              <a:rPr lang="en-US" smtClean="0"/>
              <a:t>10</a:t>
            </a:fld>
            <a:endParaRPr lang="en-US"/>
          </a:p>
        </p:txBody>
      </p:sp>
    </p:spTree>
    <p:extLst>
      <p:ext uri="{BB962C8B-B14F-4D97-AF65-F5344CB8AC3E}">
        <p14:creationId xmlns:p14="http://schemas.microsoft.com/office/powerpoint/2010/main" val="3349488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Mobility: </a:t>
            </a:r>
            <a:r>
              <a:rPr lang="en-US" dirty="0"/>
              <a:t>FTA considers a “high” score to be 25,000,000 trips per year.</a:t>
            </a:r>
          </a:p>
          <a:p>
            <a:r>
              <a:rPr lang="en-US" b="1" dirty="0"/>
              <a:t>Cost Effectiveness: </a:t>
            </a:r>
            <a:r>
              <a:rPr lang="en-US" dirty="0"/>
              <a:t>This criteria </a:t>
            </a:r>
            <a:r>
              <a:rPr lang="en-US" b="1" dirty="0"/>
              <a:t>r</a:t>
            </a:r>
            <a:r>
              <a:rPr lang="en-US" dirty="0"/>
              <a:t>eflects the actual cost of the project to the state. The formula adjusts the scoring scale to reflect the maximum state share of the project and guidance provided by FTA since Prioritization 3.0</a:t>
            </a:r>
          </a:p>
          <a:p>
            <a:r>
              <a:rPr lang="en-US" b="1" dirty="0"/>
              <a:t>Economic Data: </a:t>
            </a:r>
            <a:r>
              <a:rPr lang="en-US" dirty="0"/>
              <a:t>Measures the new employment and population growth in the fixed guideway corridor over 20 years. (Same as P 3.0)</a:t>
            </a:r>
          </a:p>
          <a:p>
            <a:r>
              <a:rPr lang="en-US" b="1" dirty="0"/>
              <a:t>Congestion Relief</a:t>
            </a:r>
            <a:r>
              <a:rPr lang="en-US" dirty="0"/>
              <a:t>: Average Time of Trip (hours) based on project submitted. Value of time based on 50% median wage of the MSA</a:t>
            </a:r>
          </a:p>
        </p:txBody>
      </p:sp>
      <p:sp>
        <p:nvSpPr>
          <p:cNvPr id="4" name="Slide Number Placeholder 3"/>
          <p:cNvSpPr>
            <a:spLocks noGrp="1"/>
          </p:cNvSpPr>
          <p:nvPr>
            <p:ph type="sldNum" sz="quarter" idx="10"/>
          </p:nvPr>
        </p:nvSpPr>
        <p:spPr/>
        <p:txBody>
          <a:bodyPr/>
          <a:lstStyle/>
          <a:p>
            <a:fld id="{D795536E-097B-4318-8603-B537A73AAE81}" type="slidenum">
              <a:rPr lang="en-US" smtClean="0"/>
              <a:t>11</a:t>
            </a:fld>
            <a:endParaRPr lang="en-US"/>
          </a:p>
        </p:txBody>
      </p:sp>
    </p:spTree>
    <p:extLst>
      <p:ext uri="{BB962C8B-B14F-4D97-AF65-F5344CB8AC3E}">
        <p14:creationId xmlns:p14="http://schemas.microsoft.com/office/powerpoint/2010/main" val="214355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8BF423C-6D13-CD4D-BD5A-26193545E095}"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C90182-7C0C-154A-B388-82CC66983D1C}" type="slidenum">
              <a:rPr lang="en-US" smtClean="0"/>
              <a:t>‹#›</a:t>
            </a:fld>
            <a:endParaRPr lang="en-US"/>
          </a:p>
        </p:txBody>
      </p:sp>
    </p:spTree>
    <p:extLst>
      <p:ext uri="{BB962C8B-B14F-4D97-AF65-F5344CB8AC3E}">
        <p14:creationId xmlns:p14="http://schemas.microsoft.com/office/powerpoint/2010/main" val="17157507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BF423C-6D13-CD4D-BD5A-26193545E095}"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C90182-7C0C-154A-B388-82CC66983D1C}" type="slidenum">
              <a:rPr lang="en-US" smtClean="0"/>
              <a:t>‹#›</a:t>
            </a:fld>
            <a:endParaRPr lang="en-US"/>
          </a:p>
        </p:txBody>
      </p:sp>
    </p:spTree>
    <p:extLst>
      <p:ext uri="{BB962C8B-B14F-4D97-AF65-F5344CB8AC3E}">
        <p14:creationId xmlns:p14="http://schemas.microsoft.com/office/powerpoint/2010/main" val="680582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BF423C-6D13-CD4D-BD5A-26193545E095}"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C90182-7C0C-154A-B388-82CC66983D1C}" type="slidenum">
              <a:rPr lang="en-US" smtClean="0"/>
              <a:t>‹#›</a:t>
            </a:fld>
            <a:endParaRPr lang="en-US"/>
          </a:p>
        </p:txBody>
      </p:sp>
    </p:spTree>
    <p:extLst>
      <p:ext uri="{BB962C8B-B14F-4D97-AF65-F5344CB8AC3E}">
        <p14:creationId xmlns:p14="http://schemas.microsoft.com/office/powerpoint/2010/main" val="104635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BF423C-6D13-CD4D-BD5A-26193545E095}"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31492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BF423C-6D13-CD4D-BD5A-26193545E095}"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C90182-7C0C-154A-B388-82CC66983D1C}" type="slidenum">
              <a:rPr lang="en-US" smtClean="0"/>
              <a:t>‹#›</a:t>
            </a:fld>
            <a:endParaRPr lang="en-US"/>
          </a:p>
        </p:txBody>
      </p:sp>
    </p:spTree>
    <p:extLst>
      <p:ext uri="{BB962C8B-B14F-4D97-AF65-F5344CB8AC3E}">
        <p14:creationId xmlns:p14="http://schemas.microsoft.com/office/powerpoint/2010/main" val="396351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BF423C-6D13-CD4D-BD5A-26193545E095}"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C90182-7C0C-154A-B388-82CC66983D1C}" type="slidenum">
              <a:rPr lang="en-US" smtClean="0"/>
              <a:t>‹#›</a:t>
            </a:fld>
            <a:endParaRPr lang="en-US"/>
          </a:p>
        </p:txBody>
      </p:sp>
    </p:spTree>
    <p:extLst>
      <p:ext uri="{BB962C8B-B14F-4D97-AF65-F5344CB8AC3E}">
        <p14:creationId xmlns:p14="http://schemas.microsoft.com/office/powerpoint/2010/main" val="213791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BF423C-6D13-CD4D-BD5A-26193545E095}" type="datetimeFigureOut">
              <a:rPr lang="en-US" smtClean="0"/>
              <a:t>8/29/2016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C90182-7C0C-154A-B388-82CC66983D1C}" type="slidenum">
              <a:rPr lang="en-US" smtClean="0"/>
              <a:t>‹#›</a:t>
            </a:fld>
            <a:endParaRPr lang="en-US"/>
          </a:p>
        </p:txBody>
      </p:sp>
    </p:spTree>
    <p:extLst>
      <p:ext uri="{BB962C8B-B14F-4D97-AF65-F5344CB8AC3E}">
        <p14:creationId xmlns:p14="http://schemas.microsoft.com/office/powerpoint/2010/main" val="211661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BF423C-6D13-CD4D-BD5A-26193545E095}" type="datetimeFigureOut">
              <a:rPr lang="en-US" smtClean="0"/>
              <a:t>8/29/2016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C90182-7C0C-154A-B388-82CC66983D1C}" type="slidenum">
              <a:rPr lang="en-US" smtClean="0"/>
              <a:t>‹#›</a:t>
            </a:fld>
            <a:endParaRPr lang="en-US"/>
          </a:p>
        </p:txBody>
      </p:sp>
    </p:spTree>
    <p:extLst>
      <p:ext uri="{BB962C8B-B14F-4D97-AF65-F5344CB8AC3E}">
        <p14:creationId xmlns:p14="http://schemas.microsoft.com/office/powerpoint/2010/main" val="116303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F423C-6D13-CD4D-BD5A-26193545E095}" type="datetimeFigureOut">
              <a:rPr lang="en-US" smtClean="0"/>
              <a:t>8/29/2016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C90182-7C0C-154A-B388-82CC66983D1C}" type="slidenum">
              <a:rPr lang="en-US" smtClean="0"/>
              <a:t>‹#›</a:t>
            </a:fld>
            <a:endParaRPr lang="en-US"/>
          </a:p>
        </p:txBody>
      </p:sp>
    </p:spTree>
    <p:extLst>
      <p:ext uri="{BB962C8B-B14F-4D97-AF65-F5344CB8AC3E}">
        <p14:creationId xmlns:p14="http://schemas.microsoft.com/office/powerpoint/2010/main" val="769006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BF423C-6D13-CD4D-BD5A-26193545E095}"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C90182-7C0C-154A-B388-82CC66983D1C}" type="slidenum">
              <a:rPr lang="en-US" smtClean="0"/>
              <a:t>‹#›</a:t>
            </a:fld>
            <a:endParaRPr lang="en-US"/>
          </a:p>
        </p:txBody>
      </p:sp>
    </p:spTree>
    <p:extLst>
      <p:ext uri="{BB962C8B-B14F-4D97-AF65-F5344CB8AC3E}">
        <p14:creationId xmlns:p14="http://schemas.microsoft.com/office/powerpoint/2010/main" val="113675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BF423C-6D13-CD4D-BD5A-26193545E095}"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C90182-7C0C-154A-B388-82CC66983D1C}" type="slidenum">
              <a:rPr lang="en-US" smtClean="0"/>
              <a:t>‹#›</a:t>
            </a:fld>
            <a:endParaRPr lang="en-US"/>
          </a:p>
        </p:txBody>
      </p:sp>
    </p:spTree>
    <p:extLst>
      <p:ext uri="{BB962C8B-B14F-4D97-AF65-F5344CB8AC3E}">
        <p14:creationId xmlns:p14="http://schemas.microsoft.com/office/powerpoint/2010/main" val="134791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F423C-6D13-CD4D-BD5A-26193545E095}" type="datetimeFigureOut">
              <a:rPr lang="en-US" smtClean="0"/>
              <a:t>8/29/2016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TextBox 6"/>
          <p:cNvSpPr txBox="1"/>
          <p:nvPr userDrawn="1"/>
        </p:nvSpPr>
        <p:spPr>
          <a:xfrm>
            <a:off x="7086600" y="6352144"/>
            <a:ext cx="2057400" cy="369332"/>
          </a:xfrm>
          <a:prstGeom prst="rect">
            <a:avLst/>
          </a:prstGeom>
          <a:noFill/>
        </p:spPr>
        <p:txBody>
          <a:bodyPr wrap="square" rtlCol="0">
            <a:spAutoFit/>
          </a:bodyPr>
          <a:lstStyle/>
          <a:p>
            <a:pPr algn="r"/>
            <a:fld id="{EB4F37B9-9E1A-4EE0-B50B-8DB5670275A8}" type="slidenum">
              <a:rPr lang="en-US" smtClean="0"/>
              <a:pPr algn="r"/>
              <a:t>‹#›</a:t>
            </a:fld>
            <a:endParaRPr lang="en-US" dirty="0"/>
          </a:p>
        </p:txBody>
      </p:sp>
    </p:spTree>
    <p:extLst>
      <p:ext uri="{BB962C8B-B14F-4D97-AF65-F5344CB8AC3E}">
        <p14:creationId xmlns:p14="http://schemas.microsoft.com/office/powerpoint/2010/main" val="298835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8033"/>
            <a:ext cx="7772400" cy="1849437"/>
          </a:xfrm>
        </p:spPr>
        <p:txBody>
          <a:bodyPr anchor="ctr">
            <a:normAutofit/>
          </a:bodyPr>
          <a:lstStyle/>
          <a:p>
            <a:r>
              <a:rPr lang="en-US" b="1" dirty="0" smtClean="0"/>
              <a:t>SPOT 4.0 Public Transportation Overview</a:t>
            </a:r>
            <a:endParaRPr lang="en-US" b="1" dirty="0"/>
          </a:p>
        </p:txBody>
      </p:sp>
      <p:sp>
        <p:nvSpPr>
          <p:cNvPr id="3" name="Subtitle 2"/>
          <p:cNvSpPr>
            <a:spLocks noGrp="1"/>
          </p:cNvSpPr>
          <p:nvPr>
            <p:ph type="subTitle" idx="1"/>
          </p:nvPr>
        </p:nvSpPr>
        <p:spPr>
          <a:xfrm>
            <a:off x="1143000" y="2766061"/>
            <a:ext cx="6858000" cy="2325390"/>
          </a:xfrm>
        </p:spPr>
        <p:txBody>
          <a:bodyPr>
            <a:normAutofit/>
          </a:bodyPr>
          <a:lstStyle/>
          <a:p>
            <a:r>
              <a:rPr lang="en-US" dirty="0" smtClean="0"/>
              <a:t>Geoff Green – GoTriangle</a:t>
            </a:r>
          </a:p>
          <a:p>
            <a:r>
              <a:rPr lang="en-US" dirty="0" smtClean="0"/>
              <a:t>Gretchen Vetter – NCDOT</a:t>
            </a:r>
          </a:p>
          <a:p>
            <a:endParaRPr lang="en-US" dirty="0"/>
          </a:p>
          <a:p>
            <a:r>
              <a:rPr lang="en-US" dirty="0" smtClean="0"/>
              <a:t>DCHC MPO Training for Locally Managed Projects</a:t>
            </a:r>
            <a:br>
              <a:rPr lang="en-US" dirty="0" smtClean="0"/>
            </a:br>
            <a:r>
              <a:rPr lang="en-US" dirty="0" smtClean="0"/>
              <a:t>August 31, 2016</a:t>
            </a:r>
            <a:endParaRPr lang="en-US" dirty="0"/>
          </a:p>
        </p:txBody>
      </p:sp>
      <p:pic>
        <p:nvPicPr>
          <p:cNvPr id="1026" name="Picture 2" descr="http://intranet/docs/rebranding/GOTriangle-primary-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102859"/>
            <a:ext cx="3464166" cy="10133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001000" y="6379125"/>
            <a:ext cx="1051560" cy="460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s://upload.wikimedia.org/wikipedia/commons/thumb/c/c3/Seal_of_the_North_Carolina_Department_of_Transportation.svg/2000px-Seal_of_the_North_Carolina_Department_of_Transportatio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367" y="4828561"/>
            <a:ext cx="1561973" cy="156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797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64" y="-41148"/>
            <a:ext cx="9253728" cy="6940296"/>
          </a:xfrm>
        </p:spPr>
      </p:pic>
      <p:sp>
        <p:nvSpPr>
          <p:cNvPr id="5" name="Rectangle 4"/>
          <p:cNvSpPr/>
          <p:nvPr/>
        </p:nvSpPr>
        <p:spPr>
          <a:xfrm>
            <a:off x="8743950" y="6480810"/>
            <a:ext cx="400050" cy="37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80810"/>
            <a:ext cx="8515350" cy="418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26516" y="6377582"/>
            <a:ext cx="2251710" cy="369332"/>
          </a:xfrm>
          <a:prstGeom prst="rect">
            <a:avLst/>
          </a:prstGeom>
          <a:noFill/>
        </p:spPr>
        <p:txBody>
          <a:bodyPr wrap="square" rtlCol="0">
            <a:spAutoFit/>
          </a:bodyPr>
          <a:lstStyle/>
          <a:p>
            <a:r>
              <a:rPr lang="en-US" b="1" dirty="0" smtClean="0"/>
              <a:t>LOCAL INPUT POINTS</a:t>
            </a:r>
            <a:endParaRPr lang="en-US" b="1" dirty="0"/>
          </a:p>
        </p:txBody>
      </p:sp>
      <p:sp>
        <p:nvSpPr>
          <p:cNvPr id="10" name="TextBox 9"/>
          <p:cNvSpPr txBox="1"/>
          <p:nvPr/>
        </p:nvSpPr>
        <p:spPr>
          <a:xfrm>
            <a:off x="6160770" y="6377582"/>
            <a:ext cx="2446020" cy="369332"/>
          </a:xfrm>
          <a:prstGeom prst="rect">
            <a:avLst/>
          </a:prstGeom>
          <a:noFill/>
        </p:spPr>
        <p:txBody>
          <a:bodyPr wrap="square" rtlCol="0">
            <a:spAutoFit/>
          </a:bodyPr>
          <a:lstStyle/>
          <a:p>
            <a:r>
              <a:rPr lang="en-US" dirty="0" smtClean="0"/>
              <a:t>30%                         50%</a:t>
            </a:r>
            <a:endParaRPr lang="en-US" dirty="0"/>
          </a:p>
        </p:txBody>
      </p:sp>
    </p:spTree>
    <p:extLst>
      <p:ext uri="{BB962C8B-B14F-4D97-AF65-F5344CB8AC3E}">
        <p14:creationId xmlns:p14="http://schemas.microsoft.com/office/powerpoint/2010/main" val="906215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64" y="-41148"/>
            <a:ext cx="9253728" cy="6940296"/>
          </a:xfrm>
        </p:spPr>
      </p:pic>
      <p:sp>
        <p:nvSpPr>
          <p:cNvPr id="5" name="Rectangle 4"/>
          <p:cNvSpPr/>
          <p:nvPr/>
        </p:nvSpPr>
        <p:spPr>
          <a:xfrm>
            <a:off x="8743950" y="6480810"/>
            <a:ext cx="400050" cy="37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26516" y="6377582"/>
            <a:ext cx="2251710" cy="369332"/>
          </a:xfrm>
          <a:prstGeom prst="rect">
            <a:avLst/>
          </a:prstGeom>
          <a:noFill/>
        </p:spPr>
        <p:txBody>
          <a:bodyPr wrap="square" rtlCol="0">
            <a:spAutoFit/>
          </a:bodyPr>
          <a:lstStyle/>
          <a:p>
            <a:r>
              <a:rPr lang="en-US" b="1" dirty="0" smtClean="0"/>
              <a:t>LOCAL INPUT POINTS</a:t>
            </a:r>
            <a:endParaRPr lang="en-US" b="1" dirty="0"/>
          </a:p>
        </p:txBody>
      </p:sp>
      <p:sp>
        <p:nvSpPr>
          <p:cNvPr id="9" name="TextBox 8"/>
          <p:cNvSpPr txBox="1"/>
          <p:nvPr/>
        </p:nvSpPr>
        <p:spPr>
          <a:xfrm>
            <a:off x="5955030" y="6377582"/>
            <a:ext cx="2651760" cy="369332"/>
          </a:xfrm>
          <a:prstGeom prst="rect">
            <a:avLst/>
          </a:prstGeom>
          <a:noFill/>
        </p:spPr>
        <p:txBody>
          <a:bodyPr wrap="square" rtlCol="0">
            <a:spAutoFit/>
          </a:bodyPr>
          <a:lstStyle/>
          <a:p>
            <a:r>
              <a:rPr lang="en-US" dirty="0" smtClean="0"/>
              <a:t>30%                            50%</a:t>
            </a:r>
            <a:endParaRPr lang="en-US" dirty="0"/>
          </a:p>
        </p:txBody>
      </p:sp>
    </p:spTree>
    <p:extLst>
      <p:ext uri="{BB962C8B-B14F-4D97-AF65-F5344CB8AC3E}">
        <p14:creationId xmlns:p14="http://schemas.microsoft.com/office/powerpoint/2010/main" val="4095472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SPOT 4.0 Public Transportation </a:t>
            </a:r>
            <a:r>
              <a:rPr lang="en-US" dirty="0" smtClean="0"/>
              <a:t>Scores scaling</a:t>
            </a:r>
            <a:endParaRPr lang="en-US" dirty="0"/>
          </a:p>
        </p:txBody>
      </p:sp>
      <p:sp>
        <p:nvSpPr>
          <p:cNvPr id="3" name="Content Placeholder 2"/>
          <p:cNvSpPr>
            <a:spLocks noGrp="1"/>
          </p:cNvSpPr>
          <p:nvPr>
            <p:ph idx="1"/>
          </p:nvPr>
        </p:nvSpPr>
        <p:spPr/>
        <p:txBody>
          <a:bodyPr>
            <a:normAutofit lnSpcReduction="10000"/>
          </a:bodyPr>
          <a:lstStyle/>
          <a:p>
            <a:r>
              <a:rPr lang="en-US" dirty="0" smtClean="0"/>
              <a:t>Different modes have different criteria. Challenge is to compare highway projects to transit projects to bike/</a:t>
            </a:r>
            <a:r>
              <a:rPr lang="en-US" dirty="0" err="1" smtClean="0"/>
              <a:t>ped</a:t>
            </a:r>
            <a:r>
              <a:rPr lang="en-US" dirty="0" smtClean="0"/>
              <a:t> projects to aviation projects, etc.</a:t>
            </a:r>
          </a:p>
          <a:p>
            <a:r>
              <a:rPr lang="en-US" dirty="0" smtClean="0"/>
              <a:t>To compare equitably, project scores are scaled so criteria scores range from 0 – 100</a:t>
            </a:r>
          </a:p>
          <a:p>
            <a:r>
              <a:rPr lang="en-US" b="1" dirty="0" smtClean="0"/>
              <a:t>Only applies to project categories with at least 10 projects</a:t>
            </a:r>
          </a:p>
          <a:p>
            <a:endParaRPr lang="en-US" b="1" dirty="0"/>
          </a:p>
          <a:p>
            <a:r>
              <a:rPr lang="en-US" dirty="0" smtClean="0"/>
              <a:t>Next two slides show examples of scaling from SPOT 4.0</a:t>
            </a:r>
          </a:p>
          <a:p>
            <a:endParaRPr lang="en-US" dirty="0"/>
          </a:p>
        </p:txBody>
      </p:sp>
    </p:spTree>
    <p:extLst>
      <p:ext uri="{BB962C8B-B14F-4D97-AF65-F5344CB8AC3E}">
        <p14:creationId xmlns:p14="http://schemas.microsoft.com/office/powerpoint/2010/main" val="622362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4062240920"/>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1278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993663674"/>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0582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SPOT 4.0 Public Transportation </a:t>
            </a:r>
            <a:r>
              <a:rPr lang="en-US" dirty="0" smtClean="0"/>
              <a:t>MPO Process</a:t>
            </a:r>
            <a:endParaRPr lang="en-US" dirty="0"/>
          </a:p>
        </p:txBody>
      </p:sp>
      <p:sp>
        <p:nvSpPr>
          <p:cNvPr id="3" name="Content Placeholder 2"/>
          <p:cNvSpPr>
            <a:spLocks noGrp="1"/>
          </p:cNvSpPr>
          <p:nvPr>
            <p:ph idx="1"/>
          </p:nvPr>
        </p:nvSpPr>
        <p:spPr>
          <a:xfrm>
            <a:off x="628650" y="1825624"/>
            <a:ext cx="7886700" cy="4758055"/>
          </a:xfrm>
        </p:spPr>
        <p:txBody>
          <a:bodyPr>
            <a:normAutofit/>
          </a:bodyPr>
          <a:lstStyle/>
          <a:p>
            <a:r>
              <a:rPr lang="en-US" b="1" dirty="0" smtClean="0"/>
              <a:t>2015</a:t>
            </a:r>
            <a:r>
              <a:rPr lang="en-US" dirty="0" smtClean="0"/>
              <a:t>:</a:t>
            </a:r>
          </a:p>
          <a:p>
            <a:pPr lvl="1"/>
            <a:r>
              <a:rPr lang="en-US" dirty="0" smtClean="0"/>
              <a:t>MPO coordinated with transit agencies and division engineers regarding new projects to submit to SPOT (limited number of submission slots available)</a:t>
            </a:r>
          </a:p>
          <a:p>
            <a:r>
              <a:rPr lang="en-US" b="1" dirty="0" smtClean="0"/>
              <a:t>2016:</a:t>
            </a:r>
            <a:endParaRPr lang="en-US" dirty="0" smtClean="0"/>
          </a:p>
          <a:p>
            <a:pPr lvl="1"/>
            <a:r>
              <a:rPr lang="en-US" dirty="0" smtClean="0"/>
              <a:t>NCDOT provided scores for statewide projects, which have no local input component</a:t>
            </a:r>
          </a:p>
          <a:p>
            <a:pPr lvl="1"/>
            <a:r>
              <a:rPr lang="en-US" dirty="0" smtClean="0"/>
              <a:t>NCDOT provided scores for Regional and Division tier projects</a:t>
            </a:r>
          </a:p>
          <a:p>
            <a:pPr lvl="1"/>
            <a:r>
              <a:rPr lang="en-US" dirty="0" smtClean="0"/>
              <a:t>DCHC MPO staff, technical committee and board agreed on assignment of local input points to projects</a:t>
            </a:r>
          </a:p>
          <a:p>
            <a:pPr lvl="1"/>
            <a:r>
              <a:rPr lang="en-US" dirty="0" smtClean="0"/>
              <a:t>Division engineers assign local input points to projects</a:t>
            </a:r>
          </a:p>
          <a:p>
            <a:pPr lvl="1"/>
            <a:endParaRPr lang="en-US" b="1" dirty="0"/>
          </a:p>
        </p:txBody>
      </p:sp>
    </p:spTree>
    <p:extLst>
      <p:ext uri="{BB962C8B-B14F-4D97-AF65-F5344CB8AC3E}">
        <p14:creationId xmlns:p14="http://schemas.microsoft.com/office/powerpoint/2010/main" val="2961211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SPOT 4.0 Public Transportation </a:t>
            </a:r>
            <a:r>
              <a:rPr lang="en-US" dirty="0" smtClean="0"/>
              <a:t>Local Input Points</a:t>
            </a:r>
            <a:endParaRPr lang="en-US" dirty="0"/>
          </a:p>
        </p:txBody>
      </p:sp>
      <p:sp>
        <p:nvSpPr>
          <p:cNvPr id="3" name="Content Placeholder 2"/>
          <p:cNvSpPr>
            <a:spLocks noGrp="1"/>
          </p:cNvSpPr>
          <p:nvPr>
            <p:ph idx="1"/>
          </p:nvPr>
        </p:nvSpPr>
        <p:spPr>
          <a:xfrm>
            <a:off x="628650" y="1825624"/>
            <a:ext cx="7886700" cy="4758055"/>
          </a:xfrm>
        </p:spPr>
        <p:txBody>
          <a:bodyPr>
            <a:normAutofit/>
          </a:bodyPr>
          <a:lstStyle/>
          <a:p>
            <a:r>
              <a:rPr lang="en-US" b="1" dirty="0" smtClean="0"/>
              <a:t>Local input points allow MPOs and Division engineers to prioritize projects in Regional &amp; Divisional Tier</a:t>
            </a:r>
          </a:p>
          <a:p>
            <a:pPr lvl="1"/>
            <a:r>
              <a:rPr lang="en-US" dirty="0" smtClean="0"/>
              <a:t>DCHC has 1,800 Local Input Points to use on each tier</a:t>
            </a:r>
          </a:p>
          <a:p>
            <a:pPr lvl="1"/>
            <a:r>
              <a:rPr lang="en-US" dirty="0" smtClean="0"/>
              <a:t>Each NCDOT Division has 2,300 Local Input Points to use on each tier (</a:t>
            </a:r>
            <a:r>
              <a:rPr lang="en-US" dirty="0" err="1" smtClean="0"/>
              <a:t>Div</a:t>
            </a:r>
            <a:r>
              <a:rPr lang="en-US" dirty="0" smtClean="0"/>
              <a:t> 7 = Orange, </a:t>
            </a:r>
            <a:r>
              <a:rPr lang="en-US" dirty="0" err="1" smtClean="0"/>
              <a:t>Div</a:t>
            </a:r>
            <a:r>
              <a:rPr lang="en-US" dirty="0" smtClean="0"/>
              <a:t> 5 = Durham)</a:t>
            </a:r>
          </a:p>
          <a:p>
            <a:r>
              <a:rPr lang="en-US" dirty="0" smtClean="0"/>
              <a:t>Each individual project can receive up to 100 Local Input Points from MPO and 100 from Division</a:t>
            </a:r>
          </a:p>
          <a:p>
            <a:r>
              <a:rPr lang="en-US" dirty="0" smtClean="0"/>
              <a:t>Local Input Points account for</a:t>
            </a:r>
          </a:p>
          <a:p>
            <a:pPr lvl="1"/>
            <a:r>
              <a:rPr lang="en-US" dirty="0" smtClean="0"/>
              <a:t>30% of total score for projects on the Region tier</a:t>
            </a:r>
          </a:p>
          <a:p>
            <a:pPr lvl="1"/>
            <a:r>
              <a:rPr lang="en-US" dirty="0" smtClean="0"/>
              <a:t>50% </a:t>
            </a:r>
            <a:r>
              <a:rPr lang="en-US" dirty="0"/>
              <a:t>of total score for projects on the </a:t>
            </a:r>
            <a:r>
              <a:rPr lang="en-US" dirty="0" smtClean="0"/>
              <a:t>Division tier</a:t>
            </a:r>
            <a:endParaRPr lang="en-US" dirty="0"/>
          </a:p>
        </p:txBody>
      </p:sp>
    </p:spTree>
    <p:extLst>
      <p:ext uri="{BB962C8B-B14F-4D97-AF65-F5344CB8AC3E}">
        <p14:creationId xmlns:p14="http://schemas.microsoft.com/office/powerpoint/2010/main" val="410488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SPOT 4.0 Public Transportation </a:t>
            </a:r>
            <a:r>
              <a:rPr lang="en-US" dirty="0" smtClean="0"/>
              <a:t>Local Input Point Examples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77199514"/>
              </p:ext>
            </p:extLst>
          </p:nvPr>
        </p:nvGraphicFramePr>
        <p:xfrm>
          <a:off x="651510" y="1825624"/>
          <a:ext cx="7840980" cy="3535045"/>
        </p:xfrm>
        <a:graphic>
          <a:graphicData uri="http://schemas.openxmlformats.org/drawingml/2006/table">
            <a:tbl>
              <a:tblPr firstRow="1" bandRow="1">
                <a:tableStyleId>{93296810-A885-4BE3-A3E7-6D5BEEA58F35}</a:tableStyleId>
              </a:tblPr>
              <a:tblGrid>
                <a:gridCol w="1107965"/>
                <a:gridCol w="2689091"/>
                <a:gridCol w="1704561"/>
                <a:gridCol w="1413533"/>
                <a:gridCol w="925830"/>
              </a:tblGrid>
              <a:tr h="824844">
                <a:tc>
                  <a:txBody>
                    <a:bodyPr/>
                    <a:lstStyle/>
                    <a:p>
                      <a:r>
                        <a:rPr lang="en-US" dirty="0" smtClean="0"/>
                        <a:t>Tier</a:t>
                      </a:r>
                      <a:endParaRPr lang="en-US" dirty="0"/>
                    </a:p>
                  </a:txBody>
                  <a:tcPr anchor="ctr"/>
                </a:tc>
                <a:tc>
                  <a:txBody>
                    <a:bodyPr/>
                    <a:lstStyle/>
                    <a:p>
                      <a:r>
                        <a:rPr lang="en-US" dirty="0" smtClean="0"/>
                        <a:t>Project</a:t>
                      </a:r>
                      <a:endParaRPr lang="en-US" dirty="0"/>
                    </a:p>
                  </a:txBody>
                  <a:tcPr anchor="ctr"/>
                </a:tc>
                <a:tc>
                  <a:txBody>
                    <a:bodyPr/>
                    <a:lstStyle/>
                    <a:p>
                      <a:pPr algn="ctr"/>
                      <a:r>
                        <a:rPr lang="en-US" dirty="0" smtClean="0"/>
                        <a:t>Quantitative Score</a:t>
                      </a:r>
                      <a:endParaRPr lang="en-US" dirty="0"/>
                    </a:p>
                  </a:txBody>
                  <a:tcPr anchor="ctr"/>
                </a:tc>
                <a:tc>
                  <a:txBody>
                    <a:bodyPr/>
                    <a:lstStyle/>
                    <a:p>
                      <a:pPr algn="ctr"/>
                      <a:r>
                        <a:rPr lang="en-US" dirty="0" smtClean="0"/>
                        <a:t>Local Input Points</a:t>
                      </a:r>
                      <a:endParaRPr lang="en-US" dirty="0"/>
                    </a:p>
                  </a:txBody>
                  <a:tcPr anchor="ctr"/>
                </a:tc>
                <a:tc>
                  <a:txBody>
                    <a:bodyPr/>
                    <a:lstStyle/>
                    <a:p>
                      <a:pPr algn="ctr"/>
                      <a:r>
                        <a:rPr lang="en-US" dirty="0" smtClean="0"/>
                        <a:t>Total Score</a:t>
                      </a:r>
                      <a:endParaRPr lang="en-US" dirty="0"/>
                    </a:p>
                  </a:txBody>
                  <a:tcPr anchor="ctr"/>
                </a:tc>
              </a:tr>
              <a:tr h="1178348">
                <a:tc>
                  <a:txBody>
                    <a:bodyPr/>
                    <a:lstStyle/>
                    <a:p>
                      <a:r>
                        <a:rPr lang="en-US" b="1" dirty="0" smtClean="0"/>
                        <a:t>Regional</a:t>
                      </a:r>
                      <a:endParaRPr lang="en-US" b="1" dirty="0"/>
                    </a:p>
                  </a:txBody>
                  <a:tcPr anchor="ctr"/>
                </a:tc>
                <a:tc>
                  <a:txBody>
                    <a:bodyPr/>
                    <a:lstStyle/>
                    <a:p>
                      <a:r>
                        <a:rPr lang="en-US" dirty="0" smtClean="0"/>
                        <a:t>GoTriangle Garage Expansion*</a:t>
                      </a:r>
                      <a:endParaRPr lang="en-US" dirty="0"/>
                    </a:p>
                  </a:txBody>
                  <a:tcPr anchor="ctr"/>
                </a:tc>
                <a:tc>
                  <a:txBody>
                    <a:bodyPr/>
                    <a:lstStyle/>
                    <a:p>
                      <a:pPr algn="ctr"/>
                      <a:r>
                        <a:rPr lang="en-US" dirty="0" smtClean="0"/>
                        <a:t>41.80</a:t>
                      </a:r>
                      <a:r>
                        <a:rPr lang="en-US" baseline="0" dirty="0" smtClean="0"/>
                        <a:t/>
                      </a:r>
                      <a:br>
                        <a:rPr lang="en-US" baseline="0" dirty="0" smtClean="0"/>
                      </a:br>
                      <a:r>
                        <a:rPr lang="en-US" baseline="0" dirty="0" smtClean="0"/>
                        <a:t>(out of 70)</a:t>
                      </a:r>
                      <a:endParaRPr lang="en-US" dirty="0"/>
                    </a:p>
                  </a:txBody>
                  <a:tcPr anchor="ctr"/>
                </a:tc>
                <a:tc>
                  <a:txBody>
                    <a:bodyPr/>
                    <a:lstStyle/>
                    <a:p>
                      <a:r>
                        <a:rPr lang="en-US" dirty="0" smtClean="0"/>
                        <a:t>DCHC: 50</a:t>
                      </a:r>
                    </a:p>
                    <a:p>
                      <a:r>
                        <a:rPr lang="en-US" dirty="0" smtClean="0"/>
                        <a:t>CAMPO: 50</a:t>
                      </a:r>
                    </a:p>
                    <a:p>
                      <a:r>
                        <a:rPr lang="en-US" dirty="0" smtClean="0"/>
                        <a:t>Division:</a:t>
                      </a:r>
                      <a:r>
                        <a:rPr lang="en-US" baseline="0" dirty="0" smtClean="0"/>
                        <a:t> 100</a:t>
                      </a:r>
                      <a:endParaRPr lang="en-US" dirty="0"/>
                    </a:p>
                  </a:txBody>
                  <a:tcPr anchor="ctr"/>
                </a:tc>
                <a:tc>
                  <a:txBody>
                    <a:bodyPr/>
                    <a:lstStyle/>
                    <a:p>
                      <a:pPr algn="ctr"/>
                      <a:r>
                        <a:rPr lang="en-US" dirty="0" smtClean="0"/>
                        <a:t>71.80</a:t>
                      </a:r>
                      <a:endParaRPr lang="en-US" dirty="0"/>
                    </a:p>
                  </a:txBody>
                  <a:tcPr anchor="ctr"/>
                </a:tc>
              </a:tr>
              <a:tr h="1531853">
                <a:tc>
                  <a:txBody>
                    <a:bodyPr/>
                    <a:lstStyle/>
                    <a:p>
                      <a:r>
                        <a:rPr lang="en-US" b="1" dirty="0" smtClean="0"/>
                        <a:t>Division</a:t>
                      </a:r>
                      <a:endParaRPr lang="en-US" b="1" dirty="0"/>
                    </a:p>
                  </a:txBody>
                  <a:tcPr anchor="ctr"/>
                </a:tc>
                <a:tc>
                  <a:txBody>
                    <a:bodyPr/>
                    <a:lstStyle/>
                    <a:p>
                      <a:r>
                        <a:rPr lang="en-US" dirty="0" smtClean="0"/>
                        <a:t>Village Neighborhood Transit Center in Durham</a:t>
                      </a:r>
                      <a:endParaRPr lang="en-US" dirty="0"/>
                    </a:p>
                  </a:txBody>
                  <a:tcPr anchor="ctr"/>
                </a:tc>
                <a:tc>
                  <a:txBody>
                    <a:bodyPr/>
                    <a:lstStyle/>
                    <a:p>
                      <a:pPr algn="ctr"/>
                      <a:r>
                        <a:rPr lang="en-US" dirty="0" smtClean="0"/>
                        <a:t>20.28</a:t>
                      </a:r>
                      <a:br>
                        <a:rPr lang="en-US" dirty="0" smtClean="0"/>
                      </a:br>
                      <a:r>
                        <a:rPr lang="en-US" dirty="0" smtClean="0"/>
                        <a:t>(out of 50)</a:t>
                      </a:r>
                      <a:endParaRPr lang="en-US" dirty="0"/>
                    </a:p>
                  </a:txBody>
                  <a:tcPr anchor="ctr"/>
                </a:tc>
                <a:tc>
                  <a:txBody>
                    <a:bodyPr/>
                    <a:lstStyle/>
                    <a:p>
                      <a:r>
                        <a:rPr lang="en-US" dirty="0" smtClean="0"/>
                        <a:t>DCHC:</a:t>
                      </a:r>
                      <a:r>
                        <a:rPr lang="en-US" baseline="0" dirty="0" smtClean="0"/>
                        <a:t> 100</a:t>
                      </a:r>
                    </a:p>
                    <a:p>
                      <a:r>
                        <a:rPr lang="en-US" baseline="0" dirty="0" smtClean="0"/>
                        <a:t>Division: 100</a:t>
                      </a:r>
                      <a:endParaRPr lang="en-US" dirty="0"/>
                    </a:p>
                  </a:txBody>
                  <a:tcPr anchor="ctr"/>
                </a:tc>
                <a:tc>
                  <a:txBody>
                    <a:bodyPr/>
                    <a:lstStyle/>
                    <a:p>
                      <a:pPr algn="ctr"/>
                      <a:r>
                        <a:rPr lang="en-US" dirty="0" smtClean="0"/>
                        <a:t>70.28</a:t>
                      </a:r>
                      <a:endParaRPr lang="en-US" dirty="0"/>
                    </a:p>
                  </a:txBody>
                  <a:tcPr anchor="ctr"/>
                </a:tc>
              </a:tr>
            </a:tbl>
          </a:graphicData>
        </a:graphic>
      </p:graphicFrame>
      <p:sp>
        <p:nvSpPr>
          <p:cNvPr id="3" name="TextBox 2"/>
          <p:cNvSpPr txBox="1"/>
          <p:nvPr/>
        </p:nvSpPr>
        <p:spPr>
          <a:xfrm>
            <a:off x="1485900" y="5495604"/>
            <a:ext cx="6172200" cy="1169551"/>
          </a:xfrm>
          <a:prstGeom prst="rect">
            <a:avLst/>
          </a:prstGeom>
          <a:noFill/>
        </p:spPr>
        <p:txBody>
          <a:bodyPr wrap="square" rtlCol="0">
            <a:spAutoFit/>
          </a:bodyPr>
          <a:lstStyle/>
          <a:p>
            <a:r>
              <a:rPr lang="en-US" sz="1400" dirty="0" smtClean="0"/>
              <a:t>*The GoTriangle Garage Expansion project will accommodate buses serving routes in Durham, Orange, Wake, and other counties. Therefore, it was allotted 50 points by DCHC MPO (which includes Durham County and part of Orange County, Regions C and D), and 50 points by CAMPO (which includes Wake County, Region D), for a total of 100 MPO points.</a:t>
            </a:r>
            <a:endParaRPr lang="en-US" sz="1400" dirty="0"/>
          </a:p>
        </p:txBody>
      </p:sp>
    </p:spTree>
    <p:extLst>
      <p:ext uri="{BB962C8B-B14F-4D97-AF65-F5344CB8AC3E}">
        <p14:creationId xmlns:p14="http://schemas.microsoft.com/office/powerpoint/2010/main" val="435435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SPOT 4.0 Public Transportation </a:t>
            </a:r>
            <a:r>
              <a:rPr lang="en-US" dirty="0" smtClean="0"/>
              <a:t>Local Input Point Assignment</a:t>
            </a:r>
            <a:endParaRPr lang="en-US" dirty="0"/>
          </a:p>
        </p:txBody>
      </p:sp>
      <p:sp>
        <p:nvSpPr>
          <p:cNvPr id="3" name="Content Placeholder 2"/>
          <p:cNvSpPr>
            <a:spLocks noGrp="1"/>
          </p:cNvSpPr>
          <p:nvPr>
            <p:ph idx="1"/>
          </p:nvPr>
        </p:nvSpPr>
        <p:spPr>
          <a:xfrm>
            <a:off x="628650" y="1825624"/>
            <a:ext cx="7886700" cy="4758055"/>
          </a:xfrm>
        </p:spPr>
        <p:txBody>
          <a:bodyPr>
            <a:normAutofit/>
          </a:bodyPr>
          <a:lstStyle/>
          <a:p>
            <a:pPr marL="0" indent="0">
              <a:buNone/>
            </a:pPr>
            <a:r>
              <a:rPr lang="en-US" dirty="0" smtClean="0"/>
              <a:t>DCHC allocates points among modes</a:t>
            </a:r>
          </a:p>
          <a:p>
            <a:r>
              <a:rPr lang="en-US" b="1" dirty="0" smtClean="0"/>
              <a:t>Regional: </a:t>
            </a:r>
            <a:r>
              <a:rPr lang="en-US" dirty="0" smtClean="0"/>
              <a:t>800 Highway, 300 Transit, 700 flex</a:t>
            </a:r>
          </a:p>
          <a:p>
            <a:r>
              <a:rPr lang="en-US" b="1" dirty="0" smtClean="0"/>
              <a:t>Division: </a:t>
            </a:r>
            <a:r>
              <a:rPr lang="en-US" dirty="0" smtClean="0"/>
              <a:t>300 Highway, 500 Transit, 200 Bike/Ped, 800 flex</a:t>
            </a:r>
          </a:p>
          <a:p>
            <a:endParaRPr lang="en-US" dirty="0"/>
          </a:p>
          <a:p>
            <a:r>
              <a:rPr lang="en-US" dirty="0" smtClean="0"/>
              <a:t>DCHC staff and Division engineers meet to coordinate allocation of points</a:t>
            </a:r>
          </a:p>
        </p:txBody>
      </p:sp>
    </p:spTree>
    <p:extLst>
      <p:ext uri="{BB962C8B-B14F-4D97-AF65-F5344CB8AC3E}">
        <p14:creationId xmlns:p14="http://schemas.microsoft.com/office/powerpoint/2010/main" val="91089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SPOT 4.0 Public Transportation </a:t>
            </a:r>
            <a:r>
              <a:rPr lang="en-US" dirty="0" smtClean="0"/>
              <a:t>Local Input Points</a:t>
            </a:r>
            <a:endParaRPr lang="en-US" dirty="0"/>
          </a:p>
        </p:txBody>
      </p:sp>
      <p:sp>
        <p:nvSpPr>
          <p:cNvPr id="3" name="Content Placeholder 2"/>
          <p:cNvSpPr>
            <a:spLocks noGrp="1"/>
          </p:cNvSpPr>
          <p:nvPr>
            <p:ph idx="1"/>
          </p:nvPr>
        </p:nvSpPr>
        <p:spPr>
          <a:xfrm>
            <a:off x="628650" y="1825624"/>
            <a:ext cx="7886700" cy="4758055"/>
          </a:xfrm>
        </p:spPr>
        <p:txBody>
          <a:bodyPr>
            <a:normAutofit/>
          </a:bodyPr>
          <a:lstStyle/>
          <a:p>
            <a:r>
              <a:rPr lang="en-US" b="1" dirty="0" smtClean="0"/>
              <a:t>DCHC has adopted six factors guiding point allocation</a:t>
            </a:r>
            <a:endParaRPr lang="en-US" dirty="0" smtClean="0"/>
          </a:p>
          <a:p>
            <a:pPr marL="914400" lvl="1" indent="-457200">
              <a:buFont typeface="+mj-lt"/>
              <a:buAutoNum type="arabicPeriod"/>
            </a:pPr>
            <a:r>
              <a:rPr lang="en-US" dirty="0" smtClean="0"/>
              <a:t>Likelihood of receiving funding through STI</a:t>
            </a:r>
          </a:p>
          <a:p>
            <a:pPr marL="914400" lvl="1" indent="-457200">
              <a:buFont typeface="+mj-lt"/>
              <a:buAutoNum type="arabicPeriod"/>
            </a:pPr>
            <a:r>
              <a:rPr lang="en-US" dirty="0" smtClean="0"/>
              <a:t>Priorities of long-range Metropolitan Transportation Plan</a:t>
            </a:r>
          </a:p>
          <a:p>
            <a:pPr marL="914400" lvl="1" indent="-457200">
              <a:buFont typeface="+mj-lt"/>
              <a:buAutoNum type="arabicPeriod"/>
            </a:pPr>
            <a:r>
              <a:rPr lang="en-US" dirty="0" smtClean="0"/>
              <a:t>Effect that funding for a project may have on likelihood of other projects being funded</a:t>
            </a:r>
          </a:p>
          <a:p>
            <a:pPr marL="914400" lvl="1" indent="-457200">
              <a:buFont typeface="+mj-lt"/>
              <a:buAutoNum type="arabicPeriod"/>
            </a:pPr>
            <a:r>
              <a:rPr lang="en-US" dirty="0" smtClean="0"/>
              <a:t>If project is in Environmental Justice Community of Concern</a:t>
            </a:r>
          </a:p>
          <a:p>
            <a:pPr marL="914400" lvl="1" indent="-457200">
              <a:buFont typeface="+mj-lt"/>
              <a:buAutoNum type="arabicPeriod"/>
            </a:pPr>
            <a:r>
              <a:rPr lang="en-US" dirty="0" smtClean="0"/>
              <a:t>Public Input</a:t>
            </a:r>
          </a:p>
          <a:p>
            <a:pPr marL="914400" lvl="1" indent="-457200">
              <a:buFont typeface="+mj-lt"/>
              <a:buAutoNum type="arabicPeriod"/>
            </a:pPr>
            <a:r>
              <a:rPr lang="en-US" dirty="0" smtClean="0"/>
              <a:t>Geographic and jurisdictional balance</a:t>
            </a:r>
          </a:p>
        </p:txBody>
      </p:sp>
    </p:spTree>
    <p:extLst>
      <p:ext uri="{BB962C8B-B14F-4D97-AF65-F5344CB8AC3E}">
        <p14:creationId xmlns:p14="http://schemas.microsoft.com/office/powerpoint/2010/main" val="587880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SPOT 4.0 Public Transportation </a:t>
            </a:r>
            <a:r>
              <a:rPr lang="en-US" dirty="0" smtClean="0"/>
              <a:t>Important Disclaimers</a:t>
            </a:r>
            <a:endParaRPr lang="en-US" dirty="0"/>
          </a:p>
        </p:txBody>
      </p:sp>
      <p:sp>
        <p:nvSpPr>
          <p:cNvPr id="3" name="Content Placeholder 2"/>
          <p:cNvSpPr>
            <a:spLocks noGrp="1"/>
          </p:cNvSpPr>
          <p:nvPr>
            <p:ph idx="1"/>
          </p:nvPr>
        </p:nvSpPr>
        <p:spPr/>
        <p:txBody>
          <a:bodyPr>
            <a:normAutofit lnSpcReduction="10000"/>
          </a:bodyPr>
          <a:lstStyle/>
          <a:p>
            <a:r>
              <a:rPr lang="en-US" dirty="0" smtClean="0"/>
              <a:t>SPOT 5.0 Workgroup will begin meeting this fall</a:t>
            </a:r>
          </a:p>
          <a:p>
            <a:r>
              <a:rPr lang="en-US" dirty="0" smtClean="0"/>
              <a:t>SPOT 5.0 prioritization process will take place in 2017-18</a:t>
            </a:r>
          </a:p>
          <a:p>
            <a:pPr marL="0" indent="0">
              <a:buNone/>
            </a:pPr>
            <a:endParaRPr lang="en-US" dirty="0" smtClean="0"/>
          </a:p>
          <a:p>
            <a:pPr marL="0" indent="0">
              <a:buNone/>
            </a:pPr>
            <a:r>
              <a:rPr lang="en-US" b="1" dirty="0" smtClean="0"/>
              <a:t>PLEASE NOTE:</a:t>
            </a:r>
          </a:p>
          <a:p>
            <a:pPr marL="914400" lvl="1" indent="-457200">
              <a:buFont typeface="+mj-lt"/>
              <a:buAutoNum type="arabicPeriod"/>
            </a:pPr>
            <a:r>
              <a:rPr lang="en-US" b="1" dirty="0" smtClean="0"/>
              <a:t>Almost everything discussed in this presentation could change in SPOT 5.0</a:t>
            </a:r>
          </a:p>
          <a:p>
            <a:pPr marL="914400" lvl="1" indent="-457200">
              <a:buFont typeface="+mj-lt"/>
              <a:buAutoNum type="arabicPeriod"/>
            </a:pPr>
            <a:r>
              <a:rPr lang="en-US" b="1" dirty="0" smtClean="0">
                <a:solidFill>
                  <a:srgbClr val="FF0000"/>
                </a:solidFill>
              </a:rPr>
              <a:t>Almost everything discussed in this presentation could change in SPOT 5.0</a:t>
            </a:r>
          </a:p>
          <a:p>
            <a:pPr marL="914400" lvl="1" indent="-457200">
              <a:buFont typeface="+mj-lt"/>
              <a:buAutoNum type="arabicPeriod"/>
            </a:pPr>
            <a:r>
              <a:rPr lang="en-US" b="1" dirty="0">
                <a:solidFill>
                  <a:schemeClr val="accent6">
                    <a:lumMod val="75000"/>
                  </a:schemeClr>
                </a:solidFill>
              </a:rPr>
              <a:t>Almost everything discussed in this presentation could change in SPOT 5.0</a:t>
            </a:r>
          </a:p>
          <a:p>
            <a:pPr marL="914400" lvl="1" indent="-457200">
              <a:buFont typeface="+mj-lt"/>
              <a:buAutoNum type="arabicPeriod"/>
            </a:pPr>
            <a:endParaRPr lang="en-US" b="1"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8624" y="2698764"/>
            <a:ext cx="1431966" cy="1195692"/>
          </a:xfrm>
          <a:prstGeom prst="rect">
            <a:avLst/>
          </a:prstGeom>
        </p:spPr>
      </p:pic>
    </p:spTree>
    <p:extLst>
      <p:ext uri="{BB962C8B-B14F-4D97-AF65-F5344CB8AC3E}">
        <p14:creationId xmlns:p14="http://schemas.microsoft.com/office/powerpoint/2010/main" val="699061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SPOT 4.0 Public Transportation </a:t>
            </a:r>
            <a:r>
              <a:rPr lang="en-US" dirty="0" smtClean="0"/>
              <a:t>Funding for Public Transportation</a:t>
            </a:r>
            <a:endParaRPr lang="en-US" dirty="0"/>
          </a:p>
        </p:txBody>
      </p:sp>
      <p:sp>
        <p:nvSpPr>
          <p:cNvPr id="3" name="Content Placeholder 2"/>
          <p:cNvSpPr>
            <a:spLocks noGrp="1"/>
          </p:cNvSpPr>
          <p:nvPr>
            <p:ph idx="1"/>
          </p:nvPr>
        </p:nvSpPr>
        <p:spPr/>
        <p:txBody>
          <a:bodyPr/>
          <a:lstStyle/>
          <a:p>
            <a:pPr marL="0" indent="0" algn="ctr">
              <a:buNone/>
            </a:pPr>
            <a:r>
              <a:rPr lang="en-US" b="1" dirty="0" smtClean="0"/>
              <a:t>Funds allocated by formula between</a:t>
            </a:r>
            <a:br>
              <a:rPr lang="en-US" b="1" dirty="0" smtClean="0"/>
            </a:br>
            <a:r>
              <a:rPr lang="en-US" b="1" dirty="0" smtClean="0"/>
              <a:t>Highway and Non-Highway modes</a:t>
            </a:r>
          </a:p>
          <a:p>
            <a:endParaRPr lang="en-US" dirty="0" smtClean="0"/>
          </a:p>
        </p:txBody>
      </p:sp>
      <p:graphicFrame>
        <p:nvGraphicFramePr>
          <p:cNvPr id="4" name="Table 3"/>
          <p:cNvGraphicFramePr>
            <a:graphicFrameLocks noGrp="1"/>
          </p:cNvGraphicFramePr>
          <p:nvPr>
            <p:extLst/>
          </p:nvPr>
        </p:nvGraphicFramePr>
        <p:xfrm>
          <a:off x="1027099" y="2978150"/>
          <a:ext cx="7089801" cy="1737360"/>
        </p:xfrm>
        <a:graphic>
          <a:graphicData uri="http://schemas.openxmlformats.org/drawingml/2006/table">
            <a:tbl>
              <a:tblPr firstRow="1" bandRow="1">
                <a:tableStyleId>{93296810-A885-4BE3-A3E7-6D5BEEA58F35}</a:tableStyleId>
              </a:tblPr>
              <a:tblGrid>
                <a:gridCol w="1908810"/>
                <a:gridCol w="2251710"/>
                <a:gridCol w="2929281"/>
              </a:tblGrid>
              <a:tr h="370840">
                <a:tc>
                  <a:txBody>
                    <a:bodyPr/>
                    <a:lstStyle/>
                    <a:p>
                      <a:pPr algn="l"/>
                      <a:r>
                        <a:rPr lang="en-US" sz="2400" dirty="0" smtClean="0"/>
                        <a:t>Mode</a:t>
                      </a:r>
                      <a:endParaRPr lang="en-US" sz="2400" dirty="0"/>
                    </a:p>
                  </a:txBody>
                  <a:tcPr anchor="ctr"/>
                </a:tc>
                <a:tc>
                  <a:txBody>
                    <a:bodyPr/>
                    <a:lstStyle/>
                    <a:p>
                      <a:pPr algn="ctr"/>
                      <a:r>
                        <a:rPr lang="en-US" sz="2400" dirty="0" smtClean="0"/>
                        <a:t>Minimum % of funding</a:t>
                      </a:r>
                      <a:endParaRPr lang="en-US" sz="2400" dirty="0"/>
                    </a:p>
                  </a:txBody>
                  <a:tcPr anchor="ctr"/>
                </a:tc>
                <a:tc>
                  <a:txBody>
                    <a:bodyPr/>
                    <a:lstStyle/>
                    <a:p>
                      <a:pPr algn="ctr"/>
                      <a:r>
                        <a:rPr lang="en-US" sz="2400" dirty="0" smtClean="0"/>
                        <a:t>Draft 2016-25</a:t>
                      </a:r>
                      <a:r>
                        <a:rPr lang="en-US" sz="2400" baseline="0" dirty="0" smtClean="0"/>
                        <a:t> STIP funding</a:t>
                      </a:r>
                      <a:endParaRPr lang="en-US" sz="2400" dirty="0"/>
                    </a:p>
                  </a:txBody>
                  <a:tcPr anchor="ctr"/>
                </a:tc>
              </a:tr>
              <a:tr h="370840">
                <a:tc>
                  <a:txBody>
                    <a:bodyPr/>
                    <a:lstStyle/>
                    <a:p>
                      <a:r>
                        <a:rPr lang="en-US" sz="2400" b="1" dirty="0" smtClean="0"/>
                        <a:t>Highway</a:t>
                      </a:r>
                      <a:endParaRPr lang="en-US" sz="2400" b="1" dirty="0"/>
                    </a:p>
                  </a:txBody>
                  <a:tcPr anchor="ctr"/>
                </a:tc>
                <a:tc>
                  <a:txBody>
                    <a:bodyPr/>
                    <a:lstStyle/>
                    <a:p>
                      <a:pPr algn="ctr"/>
                      <a:r>
                        <a:rPr lang="en-US" sz="2400" dirty="0" smtClean="0"/>
                        <a:t>90%</a:t>
                      </a:r>
                      <a:endParaRPr lang="en-US" sz="2400" dirty="0"/>
                    </a:p>
                  </a:txBody>
                  <a:tcPr anchor="ctr"/>
                </a:tc>
                <a:tc>
                  <a:txBody>
                    <a:bodyPr/>
                    <a:lstStyle/>
                    <a:p>
                      <a:pPr algn="ctr"/>
                      <a:r>
                        <a:rPr lang="en-US" sz="2400" dirty="0" smtClean="0"/>
                        <a:t>95%</a:t>
                      </a:r>
                      <a:endParaRPr lang="en-US" sz="2400" dirty="0"/>
                    </a:p>
                  </a:txBody>
                  <a:tcPr anchor="ctr"/>
                </a:tc>
              </a:tr>
              <a:tr h="370840">
                <a:tc>
                  <a:txBody>
                    <a:bodyPr/>
                    <a:lstStyle/>
                    <a:p>
                      <a:r>
                        <a:rPr lang="en-US" sz="2400" b="1" dirty="0" smtClean="0"/>
                        <a:t>Non-highway</a:t>
                      </a:r>
                      <a:endParaRPr lang="en-US" sz="2400" b="1" dirty="0"/>
                    </a:p>
                  </a:txBody>
                  <a:tcPr anchor="ctr"/>
                </a:tc>
                <a:tc>
                  <a:txBody>
                    <a:bodyPr/>
                    <a:lstStyle/>
                    <a:p>
                      <a:pPr algn="ctr"/>
                      <a:r>
                        <a:rPr lang="en-US" sz="2400" dirty="0" smtClean="0"/>
                        <a:t>4%</a:t>
                      </a:r>
                      <a:endParaRPr lang="en-US" sz="2400" dirty="0"/>
                    </a:p>
                  </a:txBody>
                  <a:tcPr anchor="ctr"/>
                </a:tc>
                <a:tc>
                  <a:txBody>
                    <a:bodyPr/>
                    <a:lstStyle/>
                    <a:p>
                      <a:pPr algn="ctr"/>
                      <a:r>
                        <a:rPr lang="en-US" sz="2400" dirty="0" smtClean="0"/>
                        <a:t>5%</a:t>
                      </a:r>
                      <a:endParaRPr lang="en-US" sz="2400" dirty="0"/>
                    </a:p>
                  </a:txBody>
                  <a:tcPr anchor="ctr"/>
                </a:tc>
              </a:tr>
            </a:tbl>
          </a:graphicData>
        </a:graphic>
      </p:graphicFrame>
    </p:spTree>
    <p:extLst>
      <p:ext uri="{BB962C8B-B14F-4D97-AF65-F5344CB8AC3E}">
        <p14:creationId xmlns:p14="http://schemas.microsoft.com/office/powerpoint/2010/main" val="2552180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SPOT 4.0 Public Transportation </a:t>
            </a:r>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Key question for each project: Is it enough money to bother?</a:t>
            </a:r>
          </a:p>
          <a:p>
            <a:pPr lvl="1"/>
            <a:r>
              <a:rPr lang="en-US" dirty="0" smtClean="0"/>
              <a:t>Match is typically 80% federal – 10% state – 10% local</a:t>
            </a:r>
          </a:p>
          <a:p>
            <a:pPr lvl="1"/>
            <a:r>
              <a:rPr lang="en-US" dirty="0" smtClean="0"/>
              <a:t>Is it worth submitting a $40,000 project for $4,000 in state funds?</a:t>
            </a:r>
          </a:p>
          <a:p>
            <a:pPr lvl="1"/>
            <a:r>
              <a:rPr lang="en-US" dirty="0" smtClean="0"/>
              <a:t>Can be significant work collecting and verifying data</a:t>
            </a:r>
          </a:p>
          <a:p>
            <a:pPr lvl="1"/>
            <a:r>
              <a:rPr lang="en-US" dirty="0" smtClean="0"/>
              <a:t>Limited number of project submission slots</a:t>
            </a:r>
          </a:p>
          <a:p>
            <a:r>
              <a:rPr lang="en-US" dirty="0" smtClean="0"/>
              <a:t>Each SPOT process is different as criteria and project thresholds change</a:t>
            </a:r>
            <a:r>
              <a:rPr lang="en-US" dirty="0"/>
              <a:t>.</a:t>
            </a:r>
            <a:endParaRPr lang="en-US" dirty="0" smtClean="0"/>
          </a:p>
        </p:txBody>
      </p:sp>
    </p:spTree>
    <p:extLst>
      <p:ext uri="{BB962C8B-B14F-4D97-AF65-F5344CB8AC3E}">
        <p14:creationId xmlns:p14="http://schemas.microsoft.com/office/powerpoint/2010/main" val="3606442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SPOT 4.0 Public Transportation </a:t>
            </a:r>
            <a:r>
              <a:rPr lang="en-US" dirty="0" smtClean="0"/>
              <a:t>Questions</a:t>
            </a:r>
            <a:endParaRPr lang="en-US" dirty="0"/>
          </a:p>
        </p:txBody>
      </p:sp>
      <p:sp>
        <p:nvSpPr>
          <p:cNvPr id="3" name="Content Placeholder 2"/>
          <p:cNvSpPr>
            <a:spLocks noGrp="1"/>
          </p:cNvSpPr>
          <p:nvPr>
            <p:ph idx="1"/>
          </p:nvPr>
        </p:nvSpPr>
        <p:spPr/>
        <p:txBody>
          <a:bodyPr/>
          <a:lstStyle/>
          <a:p>
            <a:endParaRPr lang="en-US" dirty="0" smtClean="0"/>
          </a:p>
        </p:txBody>
      </p:sp>
    </p:spTree>
    <p:extLst>
      <p:ext uri="{BB962C8B-B14F-4D97-AF65-F5344CB8AC3E}">
        <p14:creationId xmlns:p14="http://schemas.microsoft.com/office/powerpoint/2010/main" val="4211974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SPOT 4.0 Public Transportation </a:t>
            </a:r>
            <a:r>
              <a:rPr lang="en-US" dirty="0" smtClean="0"/>
              <a:t>Presentation Overview</a:t>
            </a:r>
            <a:endParaRPr lang="en-US" dirty="0"/>
          </a:p>
        </p:txBody>
      </p:sp>
      <p:sp>
        <p:nvSpPr>
          <p:cNvPr id="3" name="Content Placeholder 2"/>
          <p:cNvSpPr>
            <a:spLocks noGrp="1"/>
          </p:cNvSpPr>
          <p:nvPr>
            <p:ph idx="1"/>
          </p:nvPr>
        </p:nvSpPr>
        <p:spPr/>
        <p:txBody>
          <a:bodyPr/>
          <a:lstStyle/>
          <a:p>
            <a:r>
              <a:rPr lang="en-US" dirty="0" smtClean="0"/>
              <a:t>What projects are eligible?</a:t>
            </a:r>
          </a:p>
          <a:p>
            <a:r>
              <a:rPr lang="en-US" dirty="0" smtClean="0"/>
              <a:t>What funding tiers are available?</a:t>
            </a:r>
          </a:p>
          <a:p>
            <a:r>
              <a:rPr lang="en-US" dirty="0" smtClean="0"/>
              <a:t>How are projects evaluated?</a:t>
            </a:r>
          </a:p>
          <a:p>
            <a:pPr lvl="1"/>
            <a:r>
              <a:rPr lang="en-US" dirty="0" smtClean="0"/>
              <a:t>Quantitative process</a:t>
            </a:r>
          </a:p>
          <a:p>
            <a:pPr lvl="1"/>
            <a:r>
              <a:rPr lang="en-US" dirty="0" smtClean="0"/>
              <a:t>Local input by MPO and local NCDOT engineers</a:t>
            </a:r>
          </a:p>
          <a:p>
            <a:r>
              <a:rPr lang="en-US" dirty="0" smtClean="0"/>
              <a:t>Which projects get funded?</a:t>
            </a:r>
          </a:p>
          <a:p>
            <a:endParaRPr lang="en-US" dirty="0"/>
          </a:p>
        </p:txBody>
      </p:sp>
    </p:spTree>
    <p:extLst>
      <p:ext uri="{BB962C8B-B14F-4D97-AF65-F5344CB8AC3E}">
        <p14:creationId xmlns:p14="http://schemas.microsoft.com/office/powerpoint/2010/main" val="767018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SPOT 4.0 Public Transportation </a:t>
            </a:r>
            <a:r>
              <a:rPr lang="en-US" dirty="0" smtClean="0"/>
              <a:t>Eligible Projects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2599239"/>
              </p:ext>
            </p:extLst>
          </p:nvPr>
        </p:nvGraphicFramePr>
        <p:xfrm>
          <a:off x="628650" y="1825625"/>
          <a:ext cx="7886700" cy="4663440"/>
        </p:xfrm>
        <a:graphic>
          <a:graphicData uri="http://schemas.openxmlformats.org/drawingml/2006/table">
            <a:tbl>
              <a:tblPr bandRow="1">
                <a:tableStyleId>{68D230F3-CF80-4859-8CE7-A43EE81993B5}</a:tableStyleId>
              </a:tblPr>
              <a:tblGrid>
                <a:gridCol w="7886700"/>
              </a:tblGrid>
              <a:tr h="370840">
                <a:tc>
                  <a:txBody>
                    <a:bodyPr/>
                    <a:lstStyle/>
                    <a:p>
                      <a:r>
                        <a:rPr lang="en-US" sz="2400" b="1" dirty="0" smtClean="0"/>
                        <a:t>Expansion Vehicle</a:t>
                      </a:r>
                      <a:endParaRPr lang="en-US" sz="2400" b="1" dirty="0"/>
                    </a:p>
                  </a:txBody>
                  <a:tcPr>
                    <a:lnL>
                      <a:noFill/>
                    </a:lnL>
                    <a:lnR>
                      <a:noFill/>
                    </a:lnR>
                    <a:lnT w="12700" cmpd="sng">
                      <a:noFill/>
                    </a:lnT>
                    <a:lnB>
                      <a:noFill/>
                    </a:lnB>
                    <a:lnTlToBr w="12700" cmpd="sng">
                      <a:noFill/>
                      <a:prstDash val="solid"/>
                    </a:lnTlToBr>
                    <a:lnBlToTr w="12700" cmpd="sng">
                      <a:noFill/>
                      <a:prstDash val="solid"/>
                    </a:lnBlToTr>
                    <a:solidFill>
                      <a:schemeClr val="accent6">
                        <a:lumMod val="75000"/>
                        <a:alpha val="40000"/>
                      </a:schemeClr>
                    </a:solidFill>
                  </a:tcPr>
                </a:tc>
              </a:tr>
              <a:tr h="370840">
                <a:tc>
                  <a:txBody>
                    <a:bodyPr/>
                    <a:lstStyle/>
                    <a:p>
                      <a:pPr lvl="1"/>
                      <a:r>
                        <a:rPr lang="en-US" dirty="0" smtClean="0"/>
                        <a:t>• Bus			• Van</a:t>
                      </a:r>
                    </a:p>
                    <a:p>
                      <a:pPr lvl="1"/>
                      <a:r>
                        <a:rPr lang="en-US" dirty="0" smtClean="0"/>
                        <a:t>• Light Transit Vehicle		• Fixed Guideway vehicle</a:t>
                      </a:r>
                    </a:p>
                    <a:p>
                      <a:pPr lvl="1"/>
                      <a:endParaRPr lang="en-US" dirty="0" smtClean="0"/>
                    </a:p>
                  </a:txBody>
                  <a:tcPr>
                    <a:lnT>
                      <a:noFill/>
                    </a:lnT>
                    <a:solidFill>
                      <a:schemeClr val="bg1">
                        <a:lumMod val="85000"/>
                        <a:alpha val="50000"/>
                      </a:schemeClr>
                    </a:solidFill>
                  </a:tcPr>
                </a:tc>
              </a:tr>
              <a:tr h="370840">
                <a:tc>
                  <a:txBody>
                    <a:bodyPr/>
                    <a:lstStyle/>
                    <a:p>
                      <a:r>
                        <a:rPr lang="en-US" sz="2400" b="1" dirty="0" smtClean="0"/>
                        <a:t>Facility (minimum</a:t>
                      </a:r>
                      <a:r>
                        <a:rPr lang="en-US" sz="2400" b="1" baseline="0" dirty="0" smtClean="0"/>
                        <a:t> cost - $40,000)</a:t>
                      </a:r>
                      <a:endParaRPr lang="en-US" sz="2400" b="1" dirty="0"/>
                    </a:p>
                  </a:txBody>
                  <a:tcPr>
                    <a:solidFill>
                      <a:schemeClr val="accent6">
                        <a:lumMod val="75000"/>
                        <a:alpha val="40000"/>
                      </a:schemeClr>
                    </a:solidFill>
                  </a:tcPr>
                </a:tc>
              </a:tr>
              <a:tr h="370840">
                <a:tc>
                  <a:txBody>
                    <a:bodyPr/>
                    <a:lstStyle/>
                    <a:p>
                      <a:pPr lvl="1"/>
                      <a:r>
                        <a:rPr lang="en-US" dirty="0" smtClean="0"/>
                        <a:t>• Admin/Operations Facility	• Maintenance Facility</a:t>
                      </a:r>
                    </a:p>
                    <a:p>
                      <a:pPr lvl="1"/>
                      <a:r>
                        <a:rPr lang="en-US" dirty="0" smtClean="0"/>
                        <a:t>• Bus shelter			• Park and Ride Lot</a:t>
                      </a:r>
                    </a:p>
                    <a:p>
                      <a:pPr lvl="1"/>
                      <a:r>
                        <a:rPr lang="en-US" dirty="0" smtClean="0"/>
                        <a:t>• Transfer facility		• Passenger Facility</a:t>
                      </a:r>
                    </a:p>
                    <a:p>
                      <a:pPr lvl="1"/>
                      <a:endParaRPr lang="en-US" dirty="0" smtClean="0"/>
                    </a:p>
                  </a:txBody>
                  <a:tcPr>
                    <a:solidFill>
                      <a:schemeClr val="bg1">
                        <a:lumMod val="85000"/>
                        <a:alpha val="40000"/>
                      </a:schemeClr>
                    </a:solidFill>
                  </a:tcPr>
                </a:tc>
              </a:tr>
              <a:tr h="370840">
                <a:tc>
                  <a:txBody>
                    <a:bodyPr/>
                    <a:lstStyle/>
                    <a:p>
                      <a:r>
                        <a:rPr lang="en-US" sz="2400" b="1" dirty="0" smtClean="0"/>
                        <a:t>Fixed Guideway</a:t>
                      </a:r>
                      <a:endParaRPr lang="en-US" sz="2400" b="1" dirty="0"/>
                    </a:p>
                  </a:txBody>
                  <a:tcPr>
                    <a:lnB>
                      <a:noFill/>
                    </a:lnB>
                    <a:solidFill>
                      <a:schemeClr val="accent6">
                        <a:lumMod val="75000"/>
                        <a:alpha val="40000"/>
                      </a:schemeClr>
                    </a:solidFill>
                  </a:tcPr>
                </a:tc>
              </a:tr>
              <a:tr h="370840">
                <a:tc>
                  <a:txBody>
                    <a:bodyPr/>
                    <a:lstStyle/>
                    <a:p>
                      <a:pPr lvl="1"/>
                      <a:r>
                        <a:rPr lang="en-US" dirty="0" smtClean="0"/>
                        <a:t>• Rail (Commuter Rail, Light Rail, Street Car)</a:t>
                      </a:r>
                    </a:p>
                    <a:p>
                      <a:pPr lvl="1"/>
                      <a:r>
                        <a:rPr lang="en-US" dirty="0" smtClean="0"/>
                        <a:t>• Bus Rapid Transit</a:t>
                      </a:r>
                    </a:p>
                    <a:p>
                      <a:pPr lvl="1"/>
                      <a:r>
                        <a:rPr lang="en-US" dirty="0" smtClean="0"/>
                        <a:t>• Bus on Shoulder (BOSS)</a:t>
                      </a:r>
                    </a:p>
                    <a:p>
                      <a:pPr lvl="1"/>
                      <a:r>
                        <a:rPr lang="en-US" dirty="0" smtClean="0"/>
                        <a:t>• Track Improvement/Extension</a:t>
                      </a:r>
                    </a:p>
                  </a:txBody>
                  <a:tcPr>
                    <a:lnL>
                      <a:noFill/>
                    </a:lnL>
                    <a:lnR>
                      <a:noFill/>
                    </a:lnR>
                    <a:lnT>
                      <a:noFill/>
                    </a:lnT>
                    <a:lnB w="12700" cmpd="sng">
                      <a:noFill/>
                    </a:lnB>
                    <a:lnTlToBr w="12700" cmpd="sng">
                      <a:noFill/>
                      <a:prstDash val="solid"/>
                    </a:lnTlToBr>
                    <a:lnBlToTr w="12700" cmpd="sng">
                      <a:noFill/>
                      <a:prstDash val="solid"/>
                    </a:lnBlToTr>
                    <a:solidFill>
                      <a:schemeClr val="bg1">
                        <a:lumMod val="85000"/>
                        <a:alpha val="40000"/>
                      </a:schemeClr>
                    </a:solidFill>
                  </a:tcPr>
                </a:tc>
              </a:tr>
            </a:tbl>
          </a:graphicData>
        </a:graphic>
      </p:graphicFrame>
    </p:spTree>
    <p:extLst>
      <p:ext uri="{BB962C8B-B14F-4D97-AF65-F5344CB8AC3E}">
        <p14:creationId xmlns:p14="http://schemas.microsoft.com/office/powerpoint/2010/main" val="3775640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28650" y="4766311"/>
            <a:ext cx="7360920" cy="1600199"/>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t>SPOT 4.0 Public Transportation </a:t>
            </a:r>
            <a:r>
              <a:rPr lang="en-US" dirty="0" smtClean="0"/>
              <a:t>Funding and Tiers</a:t>
            </a:r>
            <a:endParaRPr lang="en-US" dirty="0"/>
          </a:p>
        </p:txBody>
      </p:sp>
      <p:sp>
        <p:nvSpPr>
          <p:cNvPr id="3" name="Content Placeholder 2"/>
          <p:cNvSpPr>
            <a:spLocks noGrp="1"/>
          </p:cNvSpPr>
          <p:nvPr>
            <p:ph idx="1"/>
          </p:nvPr>
        </p:nvSpPr>
        <p:spPr>
          <a:xfrm>
            <a:off x="628650" y="1825624"/>
            <a:ext cx="7886700" cy="4758055"/>
          </a:xfrm>
        </p:spPr>
        <p:txBody>
          <a:bodyPr>
            <a:normAutofit lnSpcReduction="10000"/>
          </a:bodyPr>
          <a:lstStyle/>
          <a:p>
            <a:r>
              <a:rPr lang="en-US" b="1" dirty="0" smtClean="0"/>
              <a:t>Statewide (40% of funds): </a:t>
            </a:r>
            <a:r>
              <a:rPr lang="en-US" dirty="0" smtClean="0">
                <a:solidFill>
                  <a:srgbClr val="FF0000"/>
                </a:solidFill>
              </a:rPr>
              <a:t>Ineligible</a:t>
            </a:r>
            <a:endParaRPr lang="en-US" b="1" dirty="0" smtClean="0">
              <a:solidFill>
                <a:srgbClr val="FF0000"/>
              </a:solidFill>
            </a:endParaRPr>
          </a:p>
          <a:p>
            <a:r>
              <a:rPr lang="en-US" b="1" dirty="0" smtClean="0"/>
              <a:t>Regional (30% of funds):</a:t>
            </a:r>
            <a:endParaRPr lang="en-US" dirty="0" smtClean="0"/>
          </a:p>
          <a:p>
            <a:pPr lvl="1"/>
            <a:r>
              <a:rPr lang="en-US" dirty="0" smtClean="0"/>
              <a:t>Eligible projects include public transportation service that a) spans two or more counties and b) serves more than one municipality.</a:t>
            </a:r>
          </a:p>
          <a:p>
            <a:pPr lvl="1"/>
            <a:r>
              <a:rPr lang="en-US" dirty="0" smtClean="0"/>
              <a:t>Funds for public transportation projects cannot exceed 10% of distribution region allocation</a:t>
            </a:r>
          </a:p>
          <a:p>
            <a:r>
              <a:rPr lang="en-US" b="1" dirty="0" smtClean="0"/>
              <a:t>Division (30% of funds)</a:t>
            </a:r>
            <a:r>
              <a:rPr lang="en-US" dirty="0" smtClean="0"/>
              <a:t>: All eligible transit projects</a:t>
            </a:r>
            <a:endParaRPr lang="en-US" b="1" dirty="0" smtClean="0"/>
          </a:p>
          <a:p>
            <a:pPr marL="0" indent="0">
              <a:buNone/>
            </a:pPr>
            <a:r>
              <a:rPr lang="en-US" b="1" dirty="0" smtClean="0"/>
              <a:t>Light rail/commuter rail limitations</a:t>
            </a:r>
            <a:r>
              <a:rPr lang="en-US" dirty="0" smtClean="0"/>
              <a:t>:</a:t>
            </a:r>
          </a:p>
          <a:p>
            <a:pPr lvl="1"/>
            <a:r>
              <a:rPr lang="en-US" dirty="0" smtClean="0"/>
              <a:t>Total state funding cannot exceed 10% of estimated project costs as used in SPOT process</a:t>
            </a:r>
          </a:p>
          <a:p>
            <a:pPr lvl="1"/>
            <a:r>
              <a:rPr lang="en-US" dirty="0" smtClean="0"/>
              <a:t>Not eligible for funding until SPOT 5.0 in 2018-19</a:t>
            </a:r>
          </a:p>
          <a:p>
            <a:pPr lvl="1"/>
            <a:endParaRPr lang="en-US" b="1" dirty="0"/>
          </a:p>
        </p:txBody>
      </p:sp>
    </p:spTree>
    <p:extLst>
      <p:ext uri="{BB962C8B-B14F-4D97-AF65-F5344CB8AC3E}">
        <p14:creationId xmlns:p14="http://schemas.microsoft.com/office/powerpoint/2010/main" val="753100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SPOT 4.0 Public Transportation </a:t>
            </a:r>
            <a:r>
              <a:rPr lang="en-US" dirty="0" smtClean="0"/>
              <a:t>Other requirements</a:t>
            </a:r>
            <a:endParaRPr lang="en-US" dirty="0"/>
          </a:p>
        </p:txBody>
      </p:sp>
      <p:sp>
        <p:nvSpPr>
          <p:cNvPr id="3" name="Content Placeholder 2"/>
          <p:cNvSpPr>
            <a:spLocks noGrp="1"/>
          </p:cNvSpPr>
          <p:nvPr>
            <p:ph idx="1"/>
          </p:nvPr>
        </p:nvSpPr>
        <p:spPr/>
        <p:txBody>
          <a:bodyPr/>
          <a:lstStyle/>
          <a:p>
            <a:r>
              <a:rPr lang="en-US" dirty="0" smtClean="0"/>
              <a:t>Applicants must provide general project information and data that is used to compute the SPOT scores</a:t>
            </a:r>
          </a:p>
          <a:p>
            <a:r>
              <a:rPr lang="en-US" dirty="0" smtClean="0"/>
              <a:t>Projects entered into SPOT database by DCHC MPO</a:t>
            </a:r>
          </a:p>
          <a:p>
            <a:r>
              <a:rPr lang="en-US" dirty="0" smtClean="0"/>
              <a:t>Facility projects require feasibility studies</a:t>
            </a:r>
          </a:p>
          <a:p>
            <a:endParaRPr lang="en-US" dirty="0" smtClean="0"/>
          </a:p>
        </p:txBody>
      </p:sp>
    </p:spTree>
    <p:extLst>
      <p:ext uri="{BB962C8B-B14F-4D97-AF65-F5344CB8AC3E}">
        <p14:creationId xmlns:p14="http://schemas.microsoft.com/office/powerpoint/2010/main" val="1791399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SPOT 4.0 Public Transportation </a:t>
            </a:r>
            <a:r>
              <a:rPr lang="en-US" dirty="0" smtClean="0"/>
              <a:t>Project Scoring</a:t>
            </a:r>
            <a:endParaRPr lang="en-US" dirty="0"/>
          </a:p>
        </p:txBody>
      </p:sp>
      <p:sp>
        <p:nvSpPr>
          <p:cNvPr id="3" name="Content Placeholder 2"/>
          <p:cNvSpPr>
            <a:spLocks noGrp="1"/>
          </p:cNvSpPr>
          <p:nvPr>
            <p:ph idx="1"/>
          </p:nvPr>
        </p:nvSpPr>
        <p:spPr/>
        <p:txBody>
          <a:bodyPr/>
          <a:lstStyle/>
          <a:p>
            <a:r>
              <a:rPr lang="en-US" dirty="0" smtClean="0"/>
              <a:t>Different criteria for each type of project</a:t>
            </a:r>
          </a:p>
          <a:p>
            <a:r>
              <a:rPr lang="en-US" dirty="0" smtClean="0"/>
              <a:t>Quantitative + local input score</a:t>
            </a:r>
          </a:p>
          <a:p>
            <a:pPr marL="0" indent="0">
              <a:buNone/>
            </a:pPr>
            <a:endParaRPr lang="en-US" dirty="0" smtClean="0"/>
          </a:p>
        </p:txBody>
      </p:sp>
      <p:graphicFrame>
        <p:nvGraphicFramePr>
          <p:cNvPr id="4" name="Content Placeholder 4"/>
          <p:cNvGraphicFramePr>
            <a:graphicFrameLocks/>
          </p:cNvGraphicFramePr>
          <p:nvPr>
            <p:extLst>
              <p:ext uri="{D42A27DB-BD31-4B8C-83A1-F6EECF244321}">
                <p14:modId xmlns:p14="http://schemas.microsoft.com/office/powerpoint/2010/main" val="3513953552"/>
              </p:ext>
            </p:extLst>
          </p:nvPr>
        </p:nvGraphicFramePr>
        <p:xfrm>
          <a:off x="331469" y="2991485"/>
          <a:ext cx="8568785" cy="3754120"/>
        </p:xfrm>
        <a:graphic>
          <a:graphicData uri="http://schemas.openxmlformats.org/drawingml/2006/table">
            <a:tbl>
              <a:tblPr bandRow="1">
                <a:tableStyleId>{68D230F3-CF80-4859-8CE7-A43EE81993B5}</a:tableStyleId>
              </a:tblPr>
              <a:tblGrid>
                <a:gridCol w="3168651"/>
                <a:gridCol w="5400134"/>
              </a:tblGrid>
              <a:tr h="370840">
                <a:tc gridSpan="2">
                  <a:txBody>
                    <a:bodyPr/>
                    <a:lstStyle/>
                    <a:p>
                      <a:r>
                        <a:rPr lang="en-US" sz="2400" b="1" dirty="0" smtClean="0"/>
                        <a:t>Regional Projects</a:t>
                      </a:r>
                      <a:endParaRPr lang="en-US" sz="2400" b="1" dirty="0"/>
                    </a:p>
                  </a:txBody>
                  <a:tcPr anchor="ctr">
                    <a:lnL>
                      <a:noFill/>
                    </a:lnL>
                    <a:lnR>
                      <a:noFill/>
                    </a:lnR>
                    <a:lnT w="12700" cmpd="sng">
                      <a:noFill/>
                    </a:lnT>
                    <a:lnB>
                      <a:noFill/>
                    </a:lnB>
                    <a:lnTlToBr w="12700" cmpd="sng">
                      <a:noFill/>
                      <a:prstDash val="solid"/>
                    </a:lnTlToBr>
                    <a:lnBlToTr w="12700" cmpd="sng">
                      <a:noFill/>
                      <a:prstDash val="solid"/>
                    </a:lnBlToTr>
                    <a:solidFill>
                      <a:schemeClr val="accent6">
                        <a:lumMod val="75000"/>
                        <a:alpha val="40000"/>
                      </a:schemeClr>
                    </a:solidFill>
                  </a:tcPr>
                </a:tc>
                <a:tc hMerge="1">
                  <a:txBody>
                    <a:bodyPr/>
                    <a:lstStyle/>
                    <a:p>
                      <a:endParaRPr lang="en-US"/>
                    </a:p>
                  </a:txBody>
                  <a:tcPr/>
                </a:tc>
              </a:tr>
              <a:tr h="370840">
                <a:tc>
                  <a:txBody>
                    <a:bodyPr/>
                    <a:lstStyle/>
                    <a:p>
                      <a:pPr lvl="1"/>
                      <a:endParaRPr lang="en-US" dirty="0" smtClean="0"/>
                    </a:p>
                    <a:p>
                      <a:pPr lvl="1"/>
                      <a:r>
                        <a:rPr lang="en-US" dirty="0" smtClean="0"/>
                        <a:t>70%</a:t>
                      </a:r>
                      <a:r>
                        <a:rPr lang="en-US" baseline="0" dirty="0" smtClean="0"/>
                        <a:t> Quantitative Score</a:t>
                      </a:r>
                    </a:p>
                    <a:p>
                      <a:pPr lvl="1"/>
                      <a:endParaRPr lang="en-US" dirty="0" smtClean="0"/>
                    </a:p>
                  </a:txBody>
                  <a:tcPr anchor="ctr">
                    <a:lnT>
                      <a:noFill/>
                    </a:lnT>
                    <a:solidFill>
                      <a:schemeClr val="bg1">
                        <a:lumMod val="85000"/>
                        <a:alpha val="50000"/>
                      </a:schemeClr>
                    </a:solidFill>
                  </a:tcPr>
                </a:tc>
                <a:tc>
                  <a:txBody>
                    <a:bodyPr/>
                    <a:lstStyle/>
                    <a:p>
                      <a:pPr lvl="1"/>
                      <a:endParaRPr lang="en-US" dirty="0" smtClean="0"/>
                    </a:p>
                    <a:p>
                      <a:pPr lvl="1"/>
                      <a:r>
                        <a:rPr lang="en-US" dirty="0" smtClean="0"/>
                        <a:t>30% local input from MPO and Division Engineers</a:t>
                      </a:r>
                    </a:p>
                    <a:p>
                      <a:pPr lvl="1"/>
                      <a:endParaRPr lang="en-US" dirty="0" smtClean="0"/>
                    </a:p>
                  </a:txBody>
                  <a:tcPr anchor="ctr">
                    <a:lnT>
                      <a:noFill/>
                    </a:lnT>
                    <a:solidFill>
                      <a:schemeClr val="bg1">
                        <a:lumMod val="85000"/>
                        <a:alpha val="50000"/>
                      </a:schemeClr>
                    </a:solidFill>
                  </a:tcPr>
                </a:tc>
              </a:tr>
              <a:tr h="370840">
                <a:tc>
                  <a:txBody>
                    <a:bodyPr/>
                    <a:lstStyle/>
                    <a:p>
                      <a:pPr lvl="1"/>
                      <a:endParaRPr lang="en-US" dirty="0" smtClean="0"/>
                    </a:p>
                    <a:p>
                      <a:pPr lvl="1"/>
                      <a:endParaRPr lang="en-US" dirty="0" smtClean="0"/>
                    </a:p>
                  </a:txBody>
                  <a:tcPr anchor="ctr">
                    <a:solidFill>
                      <a:schemeClr val="bg1">
                        <a:lumMod val="85000"/>
                        <a:alpha val="50000"/>
                      </a:schemeClr>
                    </a:solidFill>
                  </a:tcPr>
                </a:tc>
                <a:tc>
                  <a:txBody>
                    <a:bodyPr/>
                    <a:lstStyle/>
                    <a:p>
                      <a:pPr lvl="1"/>
                      <a:endParaRPr lang="en-US" dirty="0" smtClean="0"/>
                    </a:p>
                  </a:txBody>
                  <a:tcPr anchor="ctr">
                    <a:solidFill>
                      <a:schemeClr val="bg1">
                        <a:lumMod val="85000"/>
                        <a:alpha val="50000"/>
                      </a:schemeClr>
                    </a:solidFill>
                  </a:tcPr>
                </a:tc>
              </a:tr>
              <a:tr h="370840">
                <a:tc gridSpan="2">
                  <a:txBody>
                    <a:bodyPr/>
                    <a:lstStyle/>
                    <a:p>
                      <a:r>
                        <a:rPr lang="en-US" sz="2400" b="1" dirty="0" smtClean="0"/>
                        <a:t>Division Projects</a:t>
                      </a:r>
                      <a:endParaRPr lang="en-US" sz="2400" b="1" dirty="0"/>
                    </a:p>
                  </a:txBody>
                  <a:tcPr anchor="ctr">
                    <a:solidFill>
                      <a:schemeClr val="accent6">
                        <a:lumMod val="75000"/>
                        <a:alpha val="40000"/>
                      </a:schemeClr>
                    </a:solidFill>
                  </a:tcPr>
                </a:tc>
                <a:tc hMerge="1">
                  <a:txBody>
                    <a:bodyPr/>
                    <a:lstStyle/>
                    <a:p>
                      <a:endParaRPr lang="en-US"/>
                    </a:p>
                  </a:txBody>
                  <a:tcPr/>
                </a:tc>
              </a:tr>
              <a:tr h="370840">
                <a:tc>
                  <a:txBody>
                    <a:bodyPr/>
                    <a:lstStyle/>
                    <a:p>
                      <a:pPr lvl="1"/>
                      <a:endParaRPr lang="en-US" dirty="0" smtClean="0"/>
                    </a:p>
                    <a:p>
                      <a:pPr lvl="1"/>
                      <a:r>
                        <a:rPr lang="en-US" dirty="0" smtClean="0"/>
                        <a:t>50%</a:t>
                      </a:r>
                      <a:r>
                        <a:rPr lang="en-US" baseline="0" dirty="0" smtClean="0"/>
                        <a:t> Quantitative Score</a:t>
                      </a:r>
                    </a:p>
                    <a:p>
                      <a:pPr lvl="1"/>
                      <a:endParaRPr lang="en-US" dirty="0" smtClean="0"/>
                    </a:p>
                  </a:txBody>
                  <a:tcPr anchor="ctr">
                    <a:solidFill>
                      <a:schemeClr val="bg1">
                        <a:lumMod val="85000"/>
                        <a:alpha val="40000"/>
                      </a:schemeClr>
                    </a:solidFill>
                  </a:tcPr>
                </a:tc>
                <a:tc>
                  <a:txBody>
                    <a:bodyPr/>
                    <a:lstStyle/>
                    <a:p>
                      <a:pPr lvl="1"/>
                      <a:endParaRPr lang="en-US" dirty="0" smtClean="0"/>
                    </a:p>
                    <a:p>
                      <a:pPr lvl="1"/>
                      <a:r>
                        <a:rPr lang="en-US" dirty="0" smtClean="0"/>
                        <a:t>50% local input from MPO and Division Engineers</a:t>
                      </a:r>
                    </a:p>
                    <a:p>
                      <a:pPr lvl="1"/>
                      <a:endParaRPr lang="en-US" dirty="0" smtClean="0"/>
                    </a:p>
                  </a:txBody>
                  <a:tcPr anchor="ctr">
                    <a:solidFill>
                      <a:schemeClr val="bg1">
                        <a:lumMod val="85000"/>
                        <a:alpha val="40000"/>
                      </a:schemeClr>
                    </a:solidFill>
                  </a:tcPr>
                </a:tc>
              </a:tr>
              <a:tr h="370840">
                <a:tc>
                  <a:txBody>
                    <a:bodyPr/>
                    <a:lstStyle/>
                    <a:p>
                      <a:pPr lvl="1"/>
                      <a:endParaRPr lang="en-US" dirty="0" smtClean="0"/>
                    </a:p>
                  </a:txBody>
                  <a:tcPr anchor="ctr">
                    <a:solidFill>
                      <a:schemeClr val="bg1">
                        <a:lumMod val="85000"/>
                        <a:alpha val="40000"/>
                      </a:schemeClr>
                    </a:solidFill>
                  </a:tcPr>
                </a:tc>
                <a:tc>
                  <a:txBody>
                    <a:bodyPr/>
                    <a:lstStyle/>
                    <a:p>
                      <a:pPr lvl="1"/>
                      <a:endParaRPr lang="en-US" dirty="0" smtClean="0"/>
                    </a:p>
                  </a:txBody>
                  <a:tcPr anchor="ctr">
                    <a:solidFill>
                      <a:schemeClr val="bg1">
                        <a:lumMod val="85000"/>
                        <a:alpha val="40000"/>
                      </a:schemeClr>
                    </a:solidFill>
                  </a:tcPr>
                </a:tc>
              </a:tr>
            </a:tbl>
          </a:graphicData>
        </a:graphic>
      </p:graphicFrame>
      <p:graphicFrame>
        <p:nvGraphicFramePr>
          <p:cNvPr id="8" name="Chart 7"/>
          <p:cNvGraphicFramePr/>
          <p:nvPr>
            <p:extLst>
              <p:ext uri="{D42A27DB-BD31-4B8C-83A1-F6EECF244321}">
                <p14:modId xmlns:p14="http://schemas.microsoft.com/office/powerpoint/2010/main" val="3028797513"/>
              </p:ext>
            </p:extLst>
          </p:nvPr>
        </p:nvGraphicFramePr>
        <p:xfrm>
          <a:off x="6786222" y="1846566"/>
          <a:ext cx="2411213" cy="18427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2577347513"/>
              </p:ext>
            </p:extLst>
          </p:nvPr>
        </p:nvGraphicFramePr>
        <p:xfrm>
          <a:off x="6786221" y="3885874"/>
          <a:ext cx="2411213" cy="18427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4598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869" y="-40402"/>
            <a:ext cx="9251739" cy="6938804"/>
          </a:xfrm>
        </p:spPr>
      </p:pic>
      <p:sp>
        <p:nvSpPr>
          <p:cNvPr id="7" name="Rectangle 6"/>
          <p:cNvSpPr/>
          <p:nvPr/>
        </p:nvSpPr>
        <p:spPr>
          <a:xfrm>
            <a:off x="8743950" y="6480810"/>
            <a:ext cx="400050" cy="37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15086" y="6377582"/>
            <a:ext cx="2251710" cy="369332"/>
          </a:xfrm>
          <a:prstGeom prst="rect">
            <a:avLst/>
          </a:prstGeom>
          <a:noFill/>
        </p:spPr>
        <p:txBody>
          <a:bodyPr wrap="square" rtlCol="0">
            <a:spAutoFit/>
          </a:bodyPr>
          <a:lstStyle/>
          <a:p>
            <a:r>
              <a:rPr lang="en-US" b="1" dirty="0" smtClean="0"/>
              <a:t>LOCAL INPUT POINTS</a:t>
            </a:r>
            <a:endParaRPr lang="en-US" b="1" dirty="0"/>
          </a:p>
        </p:txBody>
      </p:sp>
      <p:sp>
        <p:nvSpPr>
          <p:cNvPr id="5" name="TextBox 4"/>
          <p:cNvSpPr txBox="1"/>
          <p:nvPr/>
        </p:nvSpPr>
        <p:spPr>
          <a:xfrm>
            <a:off x="6343650" y="6377582"/>
            <a:ext cx="2251710" cy="369332"/>
          </a:xfrm>
          <a:prstGeom prst="rect">
            <a:avLst/>
          </a:prstGeom>
          <a:noFill/>
        </p:spPr>
        <p:txBody>
          <a:bodyPr wrap="square" rtlCol="0">
            <a:spAutoFit/>
          </a:bodyPr>
          <a:lstStyle/>
          <a:p>
            <a:r>
              <a:rPr lang="en-US" dirty="0" smtClean="0"/>
              <a:t>30%                     50%</a:t>
            </a:r>
            <a:endParaRPr lang="en-US" dirty="0"/>
          </a:p>
        </p:txBody>
      </p:sp>
    </p:spTree>
    <p:extLst>
      <p:ext uri="{BB962C8B-B14F-4D97-AF65-F5344CB8AC3E}">
        <p14:creationId xmlns:p14="http://schemas.microsoft.com/office/powerpoint/2010/main" val="3792607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64" y="-41148"/>
            <a:ext cx="9253728" cy="6940296"/>
          </a:xfrm>
        </p:spPr>
      </p:pic>
      <p:sp>
        <p:nvSpPr>
          <p:cNvPr id="5" name="Rectangle 4"/>
          <p:cNvSpPr/>
          <p:nvPr/>
        </p:nvSpPr>
        <p:spPr>
          <a:xfrm>
            <a:off x="8743950" y="6480810"/>
            <a:ext cx="400050" cy="37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6480810"/>
            <a:ext cx="8515350" cy="418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26516" y="6377582"/>
            <a:ext cx="2251710" cy="369332"/>
          </a:xfrm>
          <a:prstGeom prst="rect">
            <a:avLst/>
          </a:prstGeom>
          <a:noFill/>
        </p:spPr>
        <p:txBody>
          <a:bodyPr wrap="square" rtlCol="0">
            <a:spAutoFit/>
          </a:bodyPr>
          <a:lstStyle/>
          <a:p>
            <a:r>
              <a:rPr lang="en-US" b="1" dirty="0" smtClean="0"/>
              <a:t>LOCAL INPUT POINTS</a:t>
            </a:r>
            <a:endParaRPr lang="en-US" b="1" dirty="0"/>
          </a:p>
        </p:txBody>
      </p:sp>
      <p:sp>
        <p:nvSpPr>
          <p:cNvPr id="7" name="TextBox 6"/>
          <p:cNvSpPr txBox="1"/>
          <p:nvPr/>
        </p:nvSpPr>
        <p:spPr>
          <a:xfrm>
            <a:off x="6160770" y="6377582"/>
            <a:ext cx="2446020" cy="369332"/>
          </a:xfrm>
          <a:prstGeom prst="rect">
            <a:avLst/>
          </a:prstGeom>
          <a:noFill/>
        </p:spPr>
        <p:txBody>
          <a:bodyPr wrap="square" rtlCol="0">
            <a:spAutoFit/>
          </a:bodyPr>
          <a:lstStyle/>
          <a:p>
            <a:r>
              <a:rPr lang="en-US" dirty="0" smtClean="0"/>
              <a:t>30%                         50%</a:t>
            </a:r>
            <a:endParaRPr lang="en-US" dirty="0"/>
          </a:p>
        </p:txBody>
      </p:sp>
    </p:spTree>
    <p:extLst>
      <p:ext uri="{BB962C8B-B14F-4D97-AF65-F5344CB8AC3E}">
        <p14:creationId xmlns:p14="http://schemas.microsoft.com/office/powerpoint/2010/main" val="339079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335</TotalTime>
  <Words>1461</Words>
  <Application>Microsoft Office PowerPoint</Application>
  <PresentationFormat>On-screen Show (4:3)</PresentationFormat>
  <Paragraphs>177</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SPOT 4.0 Public Transportation Overview</vt:lpstr>
      <vt:lpstr>SPOT 4.0 Public Transportation Important Disclaimers</vt:lpstr>
      <vt:lpstr>SPOT 4.0 Public Transportation Presentation Overview</vt:lpstr>
      <vt:lpstr>SPOT 4.0 Public Transportation Eligible Projects</vt:lpstr>
      <vt:lpstr>SPOT 4.0 Public Transportation Funding and Tiers</vt:lpstr>
      <vt:lpstr>SPOT 4.0 Public Transportation Other requirements</vt:lpstr>
      <vt:lpstr>SPOT 4.0 Public Transportation Project Scoring</vt:lpstr>
      <vt:lpstr>PowerPoint Presentation</vt:lpstr>
      <vt:lpstr>PowerPoint Presentation</vt:lpstr>
      <vt:lpstr>PowerPoint Presentation</vt:lpstr>
      <vt:lpstr>PowerPoint Presentation</vt:lpstr>
      <vt:lpstr>SPOT 4.0 Public Transportation Scores scaling</vt:lpstr>
      <vt:lpstr>PowerPoint Presentation</vt:lpstr>
      <vt:lpstr>PowerPoint Presentation</vt:lpstr>
      <vt:lpstr>SPOT 4.0 Public Transportation MPO Process</vt:lpstr>
      <vt:lpstr>SPOT 4.0 Public Transportation Local Input Points</vt:lpstr>
      <vt:lpstr>SPOT 4.0 Public Transportation Local Input Point Examples</vt:lpstr>
      <vt:lpstr>SPOT 4.0 Public Transportation Local Input Point Assignment</vt:lpstr>
      <vt:lpstr>SPOT 4.0 Public Transportation Local Input Points</vt:lpstr>
      <vt:lpstr>SPOT 4.0 Public Transportation Funding for Public Transportation</vt:lpstr>
      <vt:lpstr>SPOT 4.0 Public Transportation Lessons Learned</vt:lpstr>
      <vt:lpstr>SPOT 4.0 Public Transportation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Geoffrey Green</dc:creator>
  <cp:lastModifiedBy>Scully, Margaret</cp:lastModifiedBy>
  <cp:revision>73</cp:revision>
  <cp:lastPrinted>2016-08-29T14:10:39Z</cp:lastPrinted>
  <dcterms:created xsi:type="dcterms:W3CDTF">2016-08-17T21:46:21Z</dcterms:created>
  <dcterms:modified xsi:type="dcterms:W3CDTF">2016-08-29T15:47:34Z</dcterms:modified>
</cp:coreProperties>
</file>