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1.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5" r:id="rId5"/>
    <p:sldMasterId id="2147483763" r:id="rId6"/>
  </p:sldMasterIdLst>
  <p:notesMasterIdLst>
    <p:notesMasterId r:id="rId25"/>
  </p:notesMasterIdLst>
  <p:handoutMasterIdLst>
    <p:handoutMasterId r:id="rId26"/>
  </p:handoutMasterIdLst>
  <p:sldIdLst>
    <p:sldId id="262" r:id="rId7"/>
    <p:sldId id="580" r:id="rId8"/>
    <p:sldId id="567" r:id="rId9"/>
    <p:sldId id="291" r:id="rId10"/>
    <p:sldId id="578" r:id="rId11"/>
    <p:sldId id="297" r:id="rId12"/>
    <p:sldId id="299" r:id="rId13"/>
    <p:sldId id="569" r:id="rId14"/>
    <p:sldId id="300" r:id="rId15"/>
    <p:sldId id="583" r:id="rId16"/>
    <p:sldId id="301" r:id="rId17"/>
    <p:sldId id="304" r:id="rId18"/>
    <p:sldId id="303" r:id="rId19"/>
    <p:sldId id="302" r:id="rId20"/>
    <p:sldId id="564" r:id="rId21"/>
    <p:sldId id="584" r:id="rId22"/>
    <p:sldId id="560" r:id="rId23"/>
    <p:sldId id="576"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xmlns="">
        <p15:guide id="1" orient="horz" pos="4032">
          <p15:clr>
            <a:srgbClr val="A4A3A4"/>
          </p15:clr>
        </p15:guide>
        <p15:guide id="2" orient="horz" pos="1632">
          <p15:clr>
            <a:srgbClr val="A4A3A4"/>
          </p15:clr>
        </p15:guide>
        <p15:guide id="3" orient="horz" pos="144">
          <p15:clr>
            <a:srgbClr val="A4A3A4"/>
          </p15:clr>
        </p15:guide>
        <p15:guide id="4" orient="horz" pos="576">
          <p15:clr>
            <a:srgbClr val="A4A3A4"/>
          </p15:clr>
        </p15:guide>
        <p15:guide id="5" pos="1440">
          <p15:clr>
            <a:srgbClr val="A4A3A4"/>
          </p15:clr>
        </p15:guide>
        <p15:guide id="6" pos="5472">
          <p15:clr>
            <a:srgbClr val="A4A3A4"/>
          </p15:clr>
        </p15:guide>
        <p15:guide id="7" pos="96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6EE"/>
    <a:srgbClr val="00777A"/>
    <a:srgbClr val="D19006"/>
    <a:srgbClr val="3C2140"/>
    <a:srgbClr val="CF4F04"/>
    <a:srgbClr val="78989E"/>
    <a:srgbClr val="E3BC6A"/>
    <a:srgbClr val="8A7A8C"/>
    <a:srgbClr val="E29568"/>
    <a:srgbClr val="1E5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57" autoAdjust="0"/>
    <p:restoredTop sz="81293" autoAdjust="0"/>
  </p:normalViewPr>
  <p:slideViewPr>
    <p:cSldViewPr>
      <p:cViewPr>
        <p:scale>
          <a:sx n="55" d="100"/>
          <a:sy n="55" d="100"/>
        </p:scale>
        <p:origin x="-2118" y="-942"/>
      </p:cViewPr>
      <p:guideLst>
        <p:guide orient="horz" pos="4032"/>
        <p:guide orient="horz" pos="1632"/>
        <p:guide orient="horz" pos="144"/>
        <p:guide orient="horz" pos="576"/>
        <p:guide pos="1440"/>
        <p:guide pos="5472"/>
        <p:guide pos="96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314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1" y="0"/>
            <a:ext cx="3067050" cy="442686"/>
          </a:xfrm>
          <a:prstGeom prst="rect">
            <a:avLst/>
          </a:prstGeom>
          <a:noFill/>
          <a:ln w="9525">
            <a:noFill/>
            <a:miter lim="800000"/>
            <a:headEnd/>
            <a:tailEnd/>
          </a:ln>
          <a:effectLst/>
        </p:spPr>
        <p:txBody>
          <a:bodyPr vert="horz" wrap="square" lIns="88128" tIns="44064" rIns="88128" bIns="44064" numCol="1" anchor="t" anchorCtr="0" compatLnSpc="1">
            <a:prstTxWarp prst="textNoShape">
              <a:avLst/>
            </a:prstTxWarp>
          </a:bodyPr>
          <a:lstStyle>
            <a:lvl1pPr>
              <a:defRPr sz="1200"/>
            </a:lvl1pPr>
          </a:lstStyle>
          <a:p>
            <a:r>
              <a:rPr lang="en-US" smtClean="0"/>
              <a:t>VA-The Uniform Act--An Overview </a:t>
            </a:r>
            <a:endParaRPr lang="en-US" dirty="0"/>
          </a:p>
        </p:txBody>
      </p:sp>
      <p:sp>
        <p:nvSpPr>
          <p:cNvPr id="65539" name="Rectangle 3"/>
          <p:cNvSpPr>
            <a:spLocks noGrp="1" noChangeArrowheads="1"/>
          </p:cNvSpPr>
          <p:nvPr>
            <p:ph type="dt" sz="quarter" idx="1"/>
          </p:nvPr>
        </p:nvSpPr>
        <p:spPr bwMode="auto">
          <a:xfrm>
            <a:off x="3943351" y="0"/>
            <a:ext cx="3067050" cy="442686"/>
          </a:xfrm>
          <a:prstGeom prst="rect">
            <a:avLst/>
          </a:prstGeom>
          <a:noFill/>
          <a:ln w="9525">
            <a:noFill/>
            <a:miter lim="800000"/>
            <a:headEnd/>
            <a:tailEnd/>
          </a:ln>
          <a:effectLst/>
        </p:spPr>
        <p:txBody>
          <a:bodyPr vert="horz" wrap="square" lIns="88128" tIns="44064" rIns="88128" bIns="44064" numCol="1" anchor="t" anchorCtr="0" compatLnSpc="1">
            <a:prstTxWarp prst="textNoShape">
              <a:avLst/>
            </a:prstTxWarp>
          </a:bodyPr>
          <a:lstStyle>
            <a:lvl1pPr algn="r">
              <a:defRPr sz="1200"/>
            </a:lvl1pPr>
          </a:lstStyle>
          <a:p>
            <a:endParaRPr lang="en-US"/>
          </a:p>
        </p:txBody>
      </p:sp>
      <p:sp>
        <p:nvSpPr>
          <p:cNvPr id="65540" name="Rectangle 4"/>
          <p:cNvSpPr>
            <a:spLocks noGrp="1" noChangeArrowheads="1"/>
          </p:cNvSpPr>
          <p:nvPr>
            <p:ph type="ftr" sz="quarter" idx="2"/>
          </p:nvPr>
        </p:nvSpPr>
        <p:spPr bwMode="auto">
          <a:xfrm>
            <a:off x="1" y="8853714"/>
            <a:ext cx="3067050" cy="442686"/>
          </a:xfrm>
          <a:prstGeom prst="rect">
            <a:avLst/>
          </a:prstGeom>
          <a:noFill/>
          <a:ln w="9525">
            <a:noFill/>
            <a:miter lim="800000"/>
            <a:headEnd/>
            <a:tailEnd/>
          </a:ln>
          <a:effectLst/>
        </p:spPr>
        <p:txBody>
          <a:bodyPr vert="horz" wrap="square" lIns="88128" tIns="44064" rIns="88128" bIns="44064" numCol="1" anchor="b" anchorCtr="0" compatLnSpc="1">
            <a:prstTxWarp prst="textNoShape">
              <a:avLst/>
            </a:prstTxWarp>
          </a:bodyPr>
          <a:lstStyle>
            <a:lvl1pPr>
              <a:defRPr sz="1200"/>
            </a:lvl1pPr>
          </a:lstStyle>
          <a:p>
            <a:r>
              <a:rPr lang="en-US" smtClean="0"/>
              <a:t>FHWA Resource Center ENV/Realty Team</a:t>
            </a:r>
            <a:endParaRPr lang="en-US"/>
          </a:p>
        </p:txBody>
      </p:sp>
      <p:sp>
        <p:nvSpPr>
          <p:cNvPr id="65541" name="Rectangle 5"/>
          <p:cNvSpPr>
            <a:spLocks noGrp="1" noChangeArrowheads="1"/>
          </p:cNvSpPr>
          <p:nvPr>
            <p:ph type="sldNum" sz="quarter" idx="3"/>
          </p:nvPr>
        </p:nvSpPr>
        <p:spPr bwMode="auto">
          <a:xfrm>
            <a:off x="3943351" y="8853714"/>
            <a:ext cx="3067050" cy="442686"/>
          </a:xfrm>
          <a:prstGeom prst="rect">
            <a:avLst/>
          </a:prstGeom>
          <a:noFill/>
          <a:ln w="9525">
            <a:noFill/>
            <a:miter lim="800000"/>
            <a:headEnd/>
            <a:tailEnd/>
          </a:ln>
          <a:effectLst/>
        </p:spPr>
        <p:txBody>
          <a:bodyPr vert="horz" wrap="square" lIns="88128" tIns="44064" rIns="88128" bIns="44064" numCol="1" anchor="b" anchorCtr="0" compatLnSpc="1">
            <a:prstTxWarp prst="textNoShape">
              <a:avLst/>
            </a:prstTxWarp>
          </a:bodyPr>
          <a:lstStyle>
            <a:lvl1pPr algn="r">
              <a:defRPr sz="1200"/>
            </a:lvl1pPr>
          </a:lstStyle>
          <a:p>
            <a:fld id="{D5A83C93-8DA3-45B1-9926-C4D73A80AC9F}" type="slidenum">
              <a:rPr lang="en-US"/>
              <a:pPr/>
              <a:t>‹#›</a:t>
            </a:fld>
            <a:endParaRPr lang="en-US"/>
          </a:p>
        </p:txBody>
      </p:sp>
    </p:spTree>
    <p:extLst>
      <p:ext uri="{BB962C8B-B14F-4D97-AF65-F5344CB8AC3E}">
        <p14:creationId xmlns:p14="http://schemas.microsoft.com/office/powerpoint/2010/main" val="273127105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38145" cy="465743"/>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defTabSz="913411">
              <a:defRPr sz="1200"/>
            </a:lvl1pPr>
          </a:lstStyle>
          <a:p>
            <a:r>
              <a:rPr lang="en-US" smtClean="0"/>
              <a:t>VA-The Uniform Act--An Overview </a:t>
            </a:r>
            <a:endParaRPr lang="en-US" dirty="0"/>
          </a:p>
        </p:txBody>
      </p:sp>
      <p:sp>
        <p:nvSpPr>
          <p:cNvPr id="14339" name="Rectangle 3"/>
          <p:cNvSpPr>
            <a:spLocks noGrp="1" noChangeArrowheads="1"/>
          </p:cNvSpPr>
          <p:nvPr>
            <p:ph type="dt" idx="1"/>
          </p:nvPr>
        </p:nvSpPr>
        <p:spPr bwMode="auto">
          <a:xfrm>
            <a:off x="3970734" y="1"/>
            <a:ext cx="3038145" cy="465743"/>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lgn="r" defTabSz="913411">
              <a:defRPr sz="1200"/>
            </a:lvl1pPr>
          </a:lstStyle>
          <a:p>
            <a:endParaRPr lang="en-US"/>
          </a:p>
        </p:txBody>
      </p:sp>
      <p:sp>
        <p:nvSpPr>
          <p:cNvPr id="14340"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292100" y="4416099"/>
            <a:ext cx="6426200" cy="4183995"/>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2" name="Rectangle 6"/>
          <p:cNvSpPr>
            <a:spLocks noGrp="1" noChangeArrowheads="1"/>
          </p:cNvSpPr>
          <p:nvPr>
            <p:ph type="ftr" sz="quarter" idx="4"/>
          </p:nvPr>
        </p:nvSpPr>
        <p:spPr bwMode="auto">
          <a:xfrm>
            <a:off x="0" y="8829122"/>
            <a:ext cx="3038145" cy="465743"/>
          </a:xfrm>
          <a:prstGeom prst="rect">
            <a:avLst/>
          </a:prstGeom>
          <a:noFill/>
          <a:ln w="9525">
            <a:noFill/>
            <a:miter lim="800000"/>
            <a:headEnd/>
            <a:tailEnd/>
          </a:ln>
          <a:effectLst/>
        </p:spPr>
        <p:txBody>
          <a:bodyPr vert="horz" wrap="square" lIns="91415" tIns="45707" rIns="91415" bIns="45707" numCol="1" anchor="b" anchorCtr="0" compatLnSpc="1">
            <a:prstTxWarp prst="textNoShape">
              <a:avLst/>
            </a:prstTxWarp>
          </a:bodyPr>
          <a:lstStyle>
            <a:lvl1pPr defTabSz="913411">
              <a:defRPr sz="1200"/>
            </a:lvl1pPr>
          </a:lstStyle>
          <a:p>
            <a:r>
              <a:rPr lang="en-US" smtClean="0"/>
              <a:t>FHWA Resource Center ENV/Realty Team</a:t>
            </a:r>
            <a:endParaRPr lang="en-US"/>
          </a:p>
        </p:txBody>
      </p:sp>
      <p:sp>
        <p:nvSpPr>
          <p:cNvPr id="14343" name="Rectangle 7"/>
          <p:cNvSpPr>
            <a:spLocks noGrp="1" noChangeArrowheads="1"/>
          </p:cNvSpPr>
          <p:nvPr>
            <p:ph type="sldNum" sz="quarter" idx="5"/>
          </p:nvPr>
        </p:nvSpPr>
        <p:spPr bwMode="auto">
          <a:xfrm>
            <a:off x="3970734" y="8829122"/>
            <a:ext cx="3038145" cy="465743"/>
          </a:xfrm>
          <a:prstGeom prst="rect">
            <a:avLst/>
          </a:prstGeom>
          <a:noFill/>
          <a:ln w="9525">
            <a:noFill/>
            <a:miter lim="800000"/>
            <a:headEnd/>
            <a:tailEnd/>
          </a:ln>
          <a:effectLst/>
        </p:spPr>
        <p:txBody>
          <a:bodyPr vert="horz" wrap="square" lIns="91415" tIns="45707" rIns="91415" bIns="45707" numCol="1" anchor="b" anchorCtr="0" compatLnSpc="1">
            <a:prstTxWarp prst="textNoShape">
              <a:avLst/>
            </a:prstTxWarp>
          </a:bodyPr>
          <a:lstStyle>
            <a:lvl1pPr algn="r" defTabSz="913411">
              <a:defRPr sz="1200"/>
            </a:lvl1pPr>
          </a:lstStyle>
          <a:p>
            <a:fld id="{EF17D63B-90F9-4A24-8F74-577F74B89119}" type="slidenum">
              <a:rPr lang="en-US"/>
              <a:pPr/>
              <a:t>‹#›</a:t>
            </a:fld>
            <a:endParaRPr lang="en-US"/>
          </a:p>
        </p:txBody>
      </p:sp>
    </p:spTree>
    <p:extLst>
      <p:ext uri="{BB962C8B-B14F-4D97-AF65-F5344CB8AC3E}">
        <p14:creationId xmlns:p14="http://schemas.microsoft.com/office/powerpoint/2010/main" val="3815142089"/>
      </p:ext>
    </p:extLst>
  </p:cSld>
  <p:clrMap bg1="lt1" tx1="dk1" bg2="lt2" tx2="dk2" accent1="accent1" accent2="accent2" accent3="accent3" accent4="accent4" accent5="accent5" accent6="accent6" hlink="hlink" folHlink="folHlink"/>
  <p:hf dt="0"/>
  <p:notesStyle>
    <a:lvl1pPr marL="228600" indent="-228600" algn="l" rtl="0" fontAlgn="base">
      <a:spcBef>
        <a:spcPct val="30000"/>
      </a:spcBef>
      <a:spcAft>
        <a:spcPct val="0"/>
      </a:spcAft>
      <a:buChar char="•"/>
      <a:defRPr sz="1200" b="1" u="sng" kern="1200">
        <a:solidFill>
          <a:schemeClr val="tx1"/>
        </a:solidFill>
        <a:latin typeface="Arial" pitchFamily="34" charset="0"/>
        <a:ea typeface="+mn-ea"/>
        <a:cs typeface="+mn-cs"/>
      </a:defRPr>
    </a:lvl1pPr>
    <a:lvl2pPr marL="571500" indent="-228600" algn="l" rtl="0" fontAlgn="base">
      <a:spcBef>
        <a:spcPct val="30000"/>
      </a:spcBef>
      <a:spcAft>
        <a:spcPct val="0"/>
      </a:spcAft>
      <a:buFont typeface="Wingdings" pitchFamily="2" charset="2"/>
      <a:buChar char="§"/>
      <a:defRPr sz="1200" kern="1200">
        <a:solidFill>
          <a:schemeClr val="tx1"/>
        </a:solidFill>
        <a:latin typeface="Arial" pitchFamily="34" charset="0"/>
        <a:ea typeface="+mn-ea"/>
        <a:cs typeface="+mn-cs"/>
      </a:defRPr>
    </a:lvl2pPr>
    <a:lvl3pPr marL="914400" indent="-228600" algn="l" rtl="0" fontAlgn="base">
      <a:spcBef>
        <a:spcPct val="30000"/>
      </a:spcBef>
      <a:spcAft>
        <a:spcPct val="0"/>
      </a:spcAft>
      <a:buFont typeface="Wingdings" pitchFamily="2" charset="2"/>
      <a:buChar char="v"/>
      <a:defRPr sz="1200" kern="1200">
        <a:solidFill>
          <a:schemeClr val="tx1"/>
        </a:solidFill>
        <a:latin typeface="Arial" pitchFamily="34" charset="0"/>
        <a:ea typeface="+mn-ea"/>
        <a:cs typeface="+mn-cs"/>
      </a:defRPr>
    </a:lvl3pPr>
    <a:lvl4pPr marL="1257300" indent="-228600" algn="l" rtl="0" fontAlgn="base">
      <a:spcBef>
        <a:spcPct val="30000"/>
      </a:spcBef>
      <a:spcAft>
        <a:spcPct val="0"/>
      </a:spcAft>
      <a:buFont typeface="Wingdings" pitchFamily="2" charset="2"/>
      <a:buChar char="Ø"/>
      <a:defRPr sz="1200" kern="1200">
        <a:solidFill>
          <a:schemeClr val="tx1"/>
        </a:solidFill>
        <a:latin typeface="Arial" pitchFamily="34" charset="0"/>
        <a:ea typeface="+mn-ea"/>
        <a:cs typeface="+mn-cs"/>
      </a:defRPr>
    </a:lvl4pPr>
    <a:lvl5pPr marL="1600200" indent="-228600" algn="l" rtl="0" fontAlgn="base">
      <a:spcBef>
        <a:spcPct val="30000"/>
      </a:spcBef>
      <a:spcAft>
        <a:spcPct val="0"/>
      </a:spcAft>
      <a:buFont typeface="Wingdings" pitchFamily="2" charset="2"/>
      <a:buChar char="ü"/>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20D8DF59-E6F5-41BD-B475-270C847B6697}" type="slidenum">
              <a:rPr lang="en-US"/>
              <a:pPr/>
              <a:t>1</a:t>
            </a:fld>
            <a:endParaRPr lang="en-US"/>
          </a:p>
        </p:txBody>
      </p:sp>
      <p:sp>
        <p:nvSpPr>
          <p:cNvPr id="21506" name="Rectangle 2"/>
          <p:cNvSpPr>
            <a:spLocks noGrp="1" noRot="1" noChangeAspect="1" noChangeArrowheads="1" noTextEdit="1"/>
          </p:cNvSpPr>
          <p:nvPr>
            <p:ph type="sldImg"/>
          </p:nvPr>
        </p:nvSpPr>
        <p:spPr>
          <a:xfrm>
            <a:off x="1182688" y="698500"/>
            <a:ext cx="4646612" cy="3486150"/>
          </a:xfrm>
          <a:ln/>
        </p:spPr>
      </p:sp>
      <p:sp>
        <p:nvSpPr>
          <p:cNvPr id="21507" name="Rectangle 3"/>
          <p:cNvSpPr>
            <a:spLocks noGrp="1" noChangeArrowheads="1"/>
          </p:cNvSpPr>
          <p:nvPr>
            <p:ph type="body" idx="1"/>
          </p:nvPr>
        </p:nvSpPr>
        <p:spPr>
          <a:xfrm>
            <a:off x="584200" y="4416100"/>
            <a:ext cx="5842000" cy="4182457"/>
          </a:xfrm>
        </p:spPr>
        <p:txBody>
          <a:bodyPr/>
          <a:lstStyle/>
          <a:p>
            <a:pPr>
              <a:buFontTx/>
              <a:buNone/>
            </a:pPr>
            <a:endParaRPr lang="en-US" dirty="0"/>
          </a:p>
        </p:txBody>
      </p:sp>
      <p:sp>
        <p:nvSpPr>
          <p:cNvPr id="8" name="Header Placeholder 7"/>
          <p:cNvSpPr>
            <a:spLocks noGrp="1"/>
          </p:cNvSpPr>
          <p:nvPr>
            <p:ph type="hdr" sz="quarter" idx="10"/>
          </p:nvPr>
        </p:nvSpPr>
        <p:spPr/>
        <p:txBody>
          <a:bodyPr/>
          <a:lstStyle/>
          <a:p>
            <a:r>
              <a:rPr lang="en-US" smtClean="0"/>
              <a:t>VA-The Uniform Act--An Overview </a:t>
            </a:r>
            <a:endParaRPr lang="en-US" dirty="0"/>
          </a:p>
        </p:txBody>
      </p:sp>
      <p:sp>
        <p:nvSpPr>
          <p:cNvPr id="2" name="Footer Placeholder 1"/>
          <p:cNvSpPr>
            <a:spLocks noGrp="1"/>
          </p:cNvSpPr>
          <p:nvPr>
            <p:ph type="ftr" sz="quarter" idx="11"/>
          </p:nvPr>
        </p:nvSpPr>
        <p:spPr/>
        <p:txBody>
          <a:bodyPr/>
          <a:lstStyle/>
          <a:p>
            <a:r>
              <a:rPr lang="en-US" smtClean="0"/>
              <a:t>FHWA Resource Center ENV/Realty Team</a:t>
            </a:r>
            <a:endParaRPr lang="en-US"/>
          </a:p>
        </p:txBody>
      </p:sp>
    </p:spTree>
    <p:extLst>
      <p:ext uri="{BB962C8B-B14F-4D97-AF65-F5344CB8AC3E}">
        <p14:creationId xmlns:p14="http://schemas.microsoft.com/office/powerpoint/2010/main" val="28300415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503C5-0041-43AD-9ABF-2FAF9966D1BA}" type="slidenum">
              <a:rPr lang="en-US">
                <a:solidFill>
                  <a:prstClr val="black"/>
                </a:solidFill>
              </a:rPr>
              <a:pPr/>
              <a:t>12</a:t>
            </a:fld>
            <a:endParaRPr lang="en-US">
              <a:solidFill>
                <a:prstClr val="black"/>
              </a:solidFill>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smtClean="0"/>
              <a:t>Over</a:t>
            </a:r>
            <a:r>
              <a:rPr lang="en-US" baseline="0" dirty="0" smtClean="0"/>
              <a:t> the next two days, we will discuss the appraisal and acquisition process, along with the relocation process. </a:t>
            </a:r>
            <a:r>
              <a:rPr lang="en-US" dirty="0" smtClean="0"/>
              <a:t>Note </a:t>
            </a:r>
            <a:r>
              <a:rPr lang="en-US" dirty="0"/>
              <a:t>that in the next slides, the discussion will focus on both the regulations that implement the Uniform Act (i.e., 49 CFR Part 24), and on regulations that apply only to FHWA and pertain to the administration of the Right of Way program (i.e., 23 CFR Part 710).</a:t>
            </a:r>
          </a:p>
        </p:txBody>
      </p:sp>
      <p:sp>
        <p:nvSpPr>
          <p:cNvPr id="2" name="Header Placeholder 1"/>
          <p:cNvSpPr>
            <a:spLocks noGrp="1"/>
          </p:cNvSpPr>
          <p:nvPr>
            <p:ph type="hdr" sz="quarter" idx="10"/>
          </p:nvPr>
        </p:nvSpPr>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1187494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p:spPr>
        <p:txBody>
          <a:bodyPr/>
          <a:lstStyle/>
          <a:p>
            <a:pPr eaLnBrk="1" hangingPunct="1"/>
            <a:endParaRPr lang="en-US" smtClean="0"/>
          </a:p>
        </p:txBody>
      </p:sp>
      <p:sp>
        <p:nvSpPr>
          <p:cNvPr id="32771" name="Slide Number Placeholder 3"/>
          <p:cNvSpPr>
            <a:spLocks noGrp="1"/>
          </p:cNvSpPr>
          <p:nvPr>
            <p:ph type="sldNum" sz="quarter" idx="5"/>
          </p:nvPr>
        </p:nvSpPr>
        <p:spPr>
          <a:noFill/>
        </p:spPr>
        <p:txBody>
          <a:bodyPr/>
          <a:lstStyle/>
          <a:p>
            <a:fld id="{6BD00E18-2E3A-4424-9764-9FF287C936A3}" type="slidenum">
              <a:rPr lang="en-US" smtClean="0">
                <a:solidFill>
                  <a:prstClr val="black"/>
                </a:solidFill>
              </a:rPr>
              <a:pPr/>
              <a:t>13</a:t>
            </a:fld>
            <a:endParaRPr lang="en-US" smtClean="0">
              <a:solidFill>
                <a:prstClr val="black"/>
              </a:solidFill>
            </a:endParaRPr>
          </a:p>
        </p:txBody>
      </p:sp>
      <p:sp>
        <p:nvSpPr>
          <p:cNvPr id="2" name="Header Placeholder 1"/>
          <p:cNvSpPr>
            <a:spLocks noGrp="1"/>
          </p:cNvSpPr>
          <p:nvPr>
            <p:ph type="hdr" sz="quarter" idx="10"/>
          </p:nvPr>
        </p:nvSpPr>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94502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8141FD-17A5-4244-8EA5-2F374B084221}" type="slidenum">
              <a:rPr lang="en-US">
                <a:solidFill>
                  <a:prstClr val="black"/>
                </a:solidFill>
              </a:rPr>
              <a:pPr/>
              <a:t>14</a:t>
            </a:fld>
            <a:endParaRPr lang="en-US">
              <a:solidFill>
                <a:prstClr val="black"/>
              </a:solidFill>
            </a:endParaRPr>
          </a:p>
        </p:txBody>
      </p:sp>
      <p:sp>
        <p:nvSpPr>
          <p:cNvPr id="65538" name="Rectangle 2"/>
          <p:cNvSpPr>
            <a:spLocks noGrp="1" noRot="1" noChangeAspect="1" noChangeArrowheads="1" noTextEdit="1"/>
          </p:cNvSpPr>
          <p:nvPr>
            <p:ph type="sldImg"/>
          </p:nvPr>
        </p:nvSpPr>
        <p:spPr>
          <a:xfrm>
            <a:off x="1054100" y="696913"/>
            <a:ext cx="4676775" cy="3508375"/>
          </a:xfrm>
          <a:ln/>
        </p:spPr>
      </p:sp>
      <p:sp>
        <p:nvSpPr>
          <p:cNvPr id="65539" name="Rectangle 3"/>
          <p:cNvSpPr>
            <a:spLocks noGrp="1" noChangeArrowheads="1"/>
          </p:cNvSpPr>
          <p:nvPr>
            <p:ph type="body" idx="1"/>
          </p:nvPr>
        </p:nvSpPr>
        <p:spPr>
          <a:xfrm>
            <a:off x="292100" y="4279296"/>
            <a:ext cx="6426200" cy="4183063"/>
          </a:xfrm>
        </p:spPr>
        <p:txBody>
          <a:bodyPr/>
          <a:lstStyle/>
          <a:p>
            <a:r>
              <a:rPr lang="en-US" dirty="0" smtClean="0">
                <a:latin typeface="Times New Roman" pitchFamily="18" charset="0"/>
              </a:rPr>
              <a:t>“</a:t>
            </a:r>
            <a:r>
              <a:rPr lang="en-US" dirty="0">
                <a:latin typeface="Times New Roman" pitchFamily="18" charset="0"/>
              </a:rPr>
              <a:t>The Uniform Act consists of three titles, or parts. Title I</a:t>
            </a:r>
            <a:r>
              <a:rPr lang="en-US" dirty="0" smtClean="0">
                <a:latin typeface="Times New Roman" pitchFamily="18" charset="0"/>
              </a:rPr>
              <a:t>, the </a:t>
            </a:r>
            <a:r>
              <a:rPr lang="en-US" dirty="0">
                <a:latin typeface="Times New Roman" pitchFamily="18" charset="0"/>
              </a:rPr>
              <a:t>General Provisions, contains definitions and eligibility as </a:t>
            </a:r>
            <a:r>
              <a:rPr lang="en-US" dirty="0" smtClean="0">
                <a:latin typeface="Times New Roman" pitchFamily="18" charset="0"/>
              </a:rPr>
              <a:t>a displaced </a:t>
            </a:r>
            <a:r>
              <a:rPr lang="en-US" dirty="0">
                <a:latin typeface="Times New Roman" pitchFamily="18" charset="0"/>
              </a:rPr>
              <a:t>person.”</a:t>
            </a:r>
          </a:p>
          <a:p>
            <a:r>
              <a:rPr lang="en-US" dirty="0" smtClean="0">
                <a:latin typeface="Times New Roman" pitchFamily="18" charset="0"/>
              </a:rPr>
              <a:t> </a:t>
            </a:r>
            <a:r>
              <a:rPr lang="en-US" dirty="0">
                <a:latin typeface="Times New Roman" pitchFamily="18" charset="0"/>
              </a:rPr>
              <a:t>“Title II of the Uniform Act addresses relocation assistance</a:t>
            </a:r>
            <a:r>
              <a:rPr lang="en-US" dirty="0" smtClean="0">
                <a:latin typeface="Times New Roman" pitchFamily="18" charset="0"/>
              </a:rPr>
              <a:t>.  This </a:t>
            </a:r>
            <a:r>
              <a:rPr lang="en-US" dirty="0">
                <a:latin typeface="Times New Roman" pitchFamily="18" charset="0"/>
              </a:rPr>
              <a:t>part contains housing payments for owners and tenants </a:t>
            </a:r>
            <a:r>
              <a:rPr lang="en-US" dirty="0" smtClean="0">
                <a:latin typeface="Times New Roman" pitchFamily="18" charset="0"/>
              </a:rPr>
              <a:t>and assures </a:t>
            </a:r>
            <a:r>
              <a:rPr lang="en-US" dirty="0">
                <a:latin typeface="Times New Roman" pitchFamily="18" charset="0"/>
              </a:rPr>
              <a:t>that comparable replacement housing is provided prior </a:t>
            </a:r>
            <a:r>
              <a:rPr lang="en-US" dirty="0" smtClean="0">
                <a:latin typeface="Times New Roman" pitchFamily="18" charset="0"/>
              </a:rPr>
              <a:t>to displacement</a:t>
            </a:r>
            <a:r>
              <a:rPr lang="en-US" dirty="0">
                <a:latin typeface="Times New Roman" pitchFamily="18" charset="0"/>
              </a:rPr>
              <a:t>. This section also includes moving and </a:t>
            </a:r>
            <a:r>
              <a:rPr lang="en-US" dirty="0" smtClean="0">
                <a:latin typeface="Times New Roman" pitchFamily="18" charset="0"/>
              </a:rPr>
              <a:t>related expenses</a:t>
            </a:r>
            <a:r>
              <a:rPr lang="en-US" dirty="0">
                <a:latin typeface="Times New Roman" pitchFamily="18" charset="0"/>
              </a:rPr>
              <a:t>, as well as relocation planning and advisory services.”</a:t>
            </a:r>
          </a:p>
          <a:p>
            <a:r>
              <a:rPr lang="en-US" dirty="0" smtClean="0">
                <a:latin typeface="Times New Roman" pitchFamily="18" charset="0"/>
              </a:rPr>
              <a:t>“</a:t>
            </a:r>
            <a:r>
              <a:rPr lang="en-US" dirty="0">
                <a:latin typeface="Times New Roman" pitchFamily="18" charset="0"/>
              </a:rPr>
              <a:t>Although Title III is labeled as Uniform Real </a:t>
            </a:r>
            <a:r>
              <a:rPr lang="en-US" dirty="0" smtClean="0">
                <a:latin typeface="Times New Roman" pitchFamily="18" charset="0"/>
              </a:rPr>
              <a:t>Property Acquisition </a:t>
            </a:r>
            <a:r>
              <a:rPr lang="en-US" dirty="0">
                <a:latin typeface="Times New Roman" pitchFamily="18" charset="0"/>
              </a:rPr>
              <a:t>Policy, this section includes appraisal </a:t>
            </a:r>
            <a:r>
              <a:rPr lang="en-US" dirty="0" smtClean="0">
                <a:latin typeface="Times New Roman" pitchFamily="18" charset="0"/>
              </a:rPr>
              <a:t>and compensation </a:t>
            </a:r>
            <a:r>
              <a:rPr lang="en-US" dirty="0">
                <a:latin typeface="Times New Roman" pitchFamily="18" charset="0"/>
              </a:rPr>
              <a:t>issues. Offers must be for at least the fair </a:t>
            </a:r>
            <a:r>
              <a:rPr lang="en-US" dirty="0" smtClean="0">
                <a:latin typeface="Times New Roman" pitchFamily="18" charset="0"/>
              </a:rPr>
              <a:t>market value </a:t>
            </a:r>
            <a:r>
              <a:rPr lang="en-US" dirty="0">
                <a:latin typeface="Times New Roman" pitchFamily="18" charset="0"/>
              </a:rPr>
              <a:t>of the property; an Agency cannot make “low-ball” offers.</a:t>
            </a:r>
          </a:p>
          <a:p>
            <a:r>
              <a:rPr lang="en-US" dirty="0">
                <a:latin typeface="Times New Roman" pitchFamily="18" charset="0"/>
              </a:rPr>
              <a:t>Negotiation standards are established in this part, which </a:t>
            </a:r>
            <a:r>
              <a:rPr lang="en-US" dirty="0" smtClean="0">
                <a:latin typeface="Times New Roman" pitchFamily="18" charset="0"/>
              </a:rPr>
              <a:t>include the </a:t>
            </a:r>
            <a:r>
              <a:rPr lang="en-US" dirty="0">
                <a:latin typeface="Times New Roman" pitchFamily="18" charset="0"/>
              </a:rPr>
              <a:t>requirement for an appraisal, an appraisal review, a </a:t>
            </a:r>
            <a:r>
              <a:rPr lang="en-US" dirty="0" smtClean="0">
                <a:latin typeface="Times New Roman" pitchFamily="18" charset="0"/>
              </a:rPr>
              <a:t>written offer </a:t>
            </a:r>
            <a:r>
              <a:rPr lang="en-US" dirty="0">
                <a:latin typeface="Times New Roman" pitchFamily="18" charset="0"/>
              </a:rPr>
              <a:t>to the owner, and giving the owner time to consider </a:t>
            </a:r>
            <a:r>
              <a:rPr lang="en-US" dirty="0" smtClean="0">
                <a:latin typeface="Times New Roman" pitchFamily="18" charset="0"/>
              </a:rPr>
              <a:t>the offer</a:t>
            </a:r>
            <a:r>
              <a:rPr lang="en-US" dirty="0">
                <a:latin typeface="Times New Roman" pitchFamily="18" charset="0"/>
              </a:rPr>
              <a:t>. This part also provides an assurance that </a:t>
            </a:r>
            <a:r>
              <a:rPr lang="en-US" dirty="0" smtClean="0">
                <a:latin typeface="Times New Roman" pitchFamily="18" charset="0"/>
              </a:rPr>
              <a:t>residential occupants </a:t>
            </a:r>
            <a:r>
              <a:rPr lang="en-US" dirty="0">
                <a:latin typeface="Times New Roman" pitchFamily="18" charset="0"/>
              </a:rPr>
              <a:t>and business owners will receive a written </a:t>
            </a:r>
            <a:r>
              <a:rPr lang="en-US" dirty="0" smtClean="0">
                <a:latin typeface="Times New Roman" pitchFamily="18" charset="0"/>
              </a:rPr>
              <a:t>notice giving </a:t>
            </a:r>
            <a:r>
              <a:rPr lang="en-US" dirty="0">
                <a:latin typeface="Times New Roman" pitchFamily="18" charset="0"/>
              </a:rPr>
              <a:t>them at least ninety days to move</a:t>
            </a:r>
            <a:r>
              <a:rPr lang="en-US" dirty="0" smtClean="0">
                <a:latin typeface="Times New Roman" pitchFamily="18" charset="0"/>
              </a:rPr>
              <a:t>.”</a:t>
            </a:r>
            <a:endParaRPr lang="en-US" dirty="0">
              <a:latin typeface="Times New Roman" pitchFamily="18" charset="0"/>
            </a:endParaRPr>
          </a:p>
        </p:txBody>
      </p:sp>
      <p:sp>
        <p:nvSpPr>
          <p:cNvPr id="2" name="Header Placeholder 1"/>
          <p:cNvSpPr>
            <a:spLocks noGrp="1"/>
          </p:cNvSpPr>
          <p:nvPr>
            <p:ph type="hdr" sz="quarter" idx="10"/>
          </p:nvPr>
        </p:nvSpPr>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1443979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VA-The Uniform Act--An Overview </a:t>
            </a:r>
            <a:endParaRPr lang="en-US" dirty="0"/>
          </a:p>
        </p:txBody>
      </p:sp>
      <p:sp>
        <p:nvSpPr>
          <p:cNvPr id="5" name="Footer Placeholder 4"/>
          <p:cNvSpPr>
            <a:spLocks noGrp="1"/>
          </p:cNvSpPr>
          <p:nvPr>
            <p:ph type="ftr" sz="quarter" idx="11"/>
          </p:nvPr>
        </p:nvSpPr>
        <p:spPr/>
        <p:txBody>
          <a:bodyPr/>
          <a:lstStyle/>
          <a:p>
            <a:r>
              <a:rPr lang="en-US" smtClean="0"/>
              <a:t>FHWA Resource Center ENV/Realty Team</a:t>
            </a:r>
            <a:endParaRPr lang="en-US"/>
          </a:p>
        </p:txBody>
      </p:sp>
      <p:sp>
        <p:nvSpPr>
          <p:cNvPr id="6" name="Slide Number Placeholder 5"/>
          <p:cNvSpPr>
            <a:spLocks noGrp="1"/>
          </p:cNvSpPr>
          <p:nvPr>
            <p:ph type="sldNum" sz="quarter" idx="12"/>
          </p:nvPr>
        </p:nvSpPr>
        <p:spPr/>
        <p:txBody>
          <a:bodyPr/>
          <a:lstStyle/>
          <a:p>
            <a:fld id="{EF17D63B-90F9-4A24-8F74-577F74B89119}"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VA-The Uniform Act--An Overview </a:t>
            </a:r>
            <a:endParaRPr lang="en-US" dirty="0"/>
          </a:p>
        </p:txBody>
      </p:sp>
      <p:sp>
        <p:nvSpPr>
          <p:cNvPr id="5" name="Footer Placeholder 4"/>
          <p:cNvSpPr>
            <a:spLocks noGrp="1"/>
          </p:cNvSpPr>
          <p:nvPr>
            <p:ph type="ftr" sz="quarter" idx="11"/>
          </p:nvPr>
        </p:nvSpPr>
        <p:spPr/>
        <p:txBody>
          <a:bodyPr/>
          <a:lstStyle/>
          <a:p>
            <a:r>
              <a:rPr lang="en-US" smtClean="0"/>
              <a:t>FHWA Resource Center ENV/Realty Team</a:t>
            </a:r>
            <a:endParaRPr lang="en-US"/>
          </a:p>
        </p:txBody>
      </p:sp>
      <p:sp>
        <p:nvSpPr>
          <p:cNvPr id="6" name="Slide Number Placeholder 5"/>
          <p:cNvSpPr>
            <a:spLocks noGrp="1"/>
          </p:cNvSpPr>
          <p:nvPr>
            <p:ph type="sldNum" sz="quarter" idx="12"/>
          </p:nvPr>
        </p:nvSpPr>
        <p:spPr/>
        <p:txBody>
          <a:bodyPr/>
          <a:lstStyle/>
          <a:p>
            <a:fld id="{EF17D63B-90F9-4A24-8F74-577F74B89119}" type="slidenum">
              <a:rPr lang="en-US" smtClean="0"/>
              <a:pPr/>
              <a:t>17</a:t>
            </a:fld>
            <a:endParaRPr lang="en-US"/>
          </a:p>
        </p:txBody>
      </p:sp>
    </p:spTree>
    <p:extLst>
      <p:ext uri="{BB962C8B-B14F-4D97-AF65-F5344CB8AC3E}">
        <p14:creationId xmlns:p14="http://schemas.microsoft.com/office/powerpoint/2010/main" val="3025667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VA-The Uniform Act--An Overview </a:t>
            </a:r>
            <a:endParaRPr lang="en-US" dirty="0"/>
          </a:p>
        </p:txBody>
      </p:sp>
      <p:sp>
        <p:nvSpPr>
          <p:cNvPr id="5" name="Footer Placeholder 4"/>
          <p:cNvSpPr>
            <a:spLocks noGrp="1"/>
          </p:cNvSpPr>
          <p:nvPr>
            <p:ph type="ftr" sz="quarter" idx="11"/>
          </p:nvPr>
        </p:nvSpPr>
        <p:spPr/>
        <p:txBody>
          <a:bodyPr/>
          <a:lstStyle/>
          <a:p>
            <a:r>
              <a:rPr lang="en-US" smtClean="0"/>
              <a:t>FHWA Resource Center ENV/Realty Team</a:t>
            </a:r>
            <a:endParaRPr lang="en-US"/>
          </a:p>
        </p:txBody>
      </p:sp>
      <p:sp>
        <p:nvSpPr>
          <p:cNvPr id="6" name="Slide Number Placeholder 5"/>
          <p:cNvSpPr>
            <a:spLocks noGrp="1"/>
          </p:cNvSpPr>
          <p:nvPr>
            <p:ph type="sldNum" sz="quarter" idx="12"/>
          </p:nvPr>
        </p:nvSpPr>
        <p:spPr/>
        <p:txBody>
          <a:bodyPr/>
          <a:lstStyle/>
          <a:p>
            <a:fld id="{EF17D63B-90F9-4A24-8F74-577F74B89119}"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VA-The Uniform Act--An Overview </a:t>
            </a:r>
            <a:endParaRPr lang="en-US" dirty="0"/>
          </a:p>
        </p:txBody>
      </p:sp>
      <p:sp>
        <p:nvSpPr>
          <p:cNvPr id="5" name="Footer Placeholder 4"/>
          <p:cNvSpPr>
            <a:spLocks noGrp="1"/>
          </p:cNvSpPr>
          <p:nvPr>
            <p:ph type="ftr" sz="quarter" idx="11"/>
          </p:nvPr>
        </p:nvSpPr>
        <p:spPr/>
        <p:txBody>
          <a:bodyPr/>
          <a:lstStyle/>
          <a:p>
            <a:r>
              <a:rPr lang="en-US" smtClean="0"/>
              <a:t>FHWA Resource Center ENV/Realty Team</a:t>
            </a:r>
            <a:endParaRPr lang="en-US"/>
          </a:p>
        </p:txBody>
      </p:sp>
      <p:sp>
        <p:nvSpPr>
          <p:cNvPr id="6" name="Slide Number Placeholder 5"/>
          <p:cNvSpPr>
            <a:spLocks noGrp="1"/>
          </p:cNvSpPr>
          <p:nvPr>
            <p:ph type="sldNum" sz="quarter" idx="12"/>
          </p:nvPr>
        </p:nvSpPr>
        <p:spPr/>
        <p:txBody>
          <a:bodyPr/>
          <a:lstStyle/>
          <a:p>
            <a:fld id="{EF17D63B-90F9-4A24-8F74-577F74B89119}"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VA-The Uniform Act--An Overview </a:t>
            </a:r>
            <a:endParaRPr lang="en-US" dirty="0"/>
          </a:p>
        </p:txBody>
      </p:sp>
      <p:sp>
        <p:nvSpPr>
          <p:cNvPr id="5" name="Footer Placeholder 4"/>
          <p:cNvSpPr>
            <a:spLocks noGrp="1"/>
          </p:cNvSpPr>
          <p:nvPr>
            <p:ph type="ftr" sz="quarter" idx="11"/>
          </p:nvPr>
        </p:nvSpPr>
        <p:spPr/>
        <p:txBody>
          <a:bodyPr/>
          <a:lstStyle/>
          <a:p>
            <a:r>
              <a:rPr lang="en-US" smtClean="0"/>
              <a:t>FHWA Resource Center ENV/Realty Team</a:t>
            </a:r>
            <a:endParaRPr lang="en-US"/>
          </a:p>
        </p:txBody>
      </p:sp>
      <p:sp>
        <p:nvSpPr>
          <p:cNvPr id="6" name="Slide Number Placeholder 5"/>
          <p:cNvSpPr>
            <a:spLocks noGrp="1"/>
          </p:cNvSpPr>
          <p:nvPr>
            <p:ph type="sldNum" sz="quarter" idx="12"/>
          </p:nvPr>
        </p:nvSpPr>
        <p:spPr/>
        <p:txBody>
          <a:bodyPr/>
          <a:lstStyle/>
          <a:p>
            <a:fld id="{EF17D63B-90F9-4A24-8F74-577F74B89119}" type="slidenum">
              <a:rPr lang="en-US" smtClean="0"/>
              <a:pPr/>
              <a:t>4</a:t>
            </a:fld>
            <a:endParaRPr lang="en-US"/>
          </a:p>
        </p:txBody>
      </p:sp>
    </p:spTree>
    <p:extLst>
      <p:ext uri="{BB962C8B-B14F-4D97-AF65-F5344CB8AC3E}">
        <p14:creationId xmlns:p14="http://schemas.microsoft.com/office/powerpoint/2010/main" val="3672893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Grp="1" noChangeArrowheads="1"/>
          </p:cNvSpPr>
          <p:nvPr>
            <p:ph type="sldNum" sz="quarter" idx="5"/>
          </p:nvPr>
        </p:nvSpPr>
        <p:spPr>
          <a:ln/>
        </p:spPr>
        <p:txBody>
          <a:bodyPr/>
          <a:lstStyle/>
          <a:p>
            <a:fld id="{7927310E-B7AA-4217-B7B2-E2B6F4AC2253}" type="slidenum">
              <a:rPr lang="en-US">
                <a:solidFill>
                  <a:prstClr val="black"/>
                </a:solidFill>
              </a:rPr>
              <a:pPr/>
              <a:t>5</a:t>
            </a:fld>
            <a:endParaRPr lang="en-US">
              <a:solidFill>
                <a:prstClr val="black"/>
              </a:solidFill>
            </a:endParaRPr>
          </a:p>
        </p:txBody>
      </p:sp>
      <p:sp>
        <p:nvSpPr>
          <p:cNvPr id="200706" name="Rectangle 6146"/>
          <p:cNvSpPr>
            <a:spLocks noGrp="1" noRot="1" noChangeAspect="1" noChangeArrowheads="1" noTextEdit="1"/>
          </p:cNvSpPr>
          <p:nvPr>
            <p:ph type="sldImg"/>
          </p:nvPr>
        </p:nvSpPr>
        <p:spPr>
          <a:xfrm>
            <a:off x="1219200" y="685800"/>
            <a:ext cx="4648200" cy="3486150"/>
          </a:xfrm>
          <a:ln/>
        </p:spPr>
      </p:sp>
      <p:sp>
        <p:nvSpPr>
          <p:cNvPr id="200707" name="Rectangle 6147"/>
          <p:cNvSpPr>
            <a:spLocks noGrp="1" noChangeArrowheads="1"/>
          </p:cNvSpPr>
          <p:nvPr>
            <p:ph type="body" idx="1"/>
          </p:nvPr>
        </p:nvSpPr>
        <p:spPr/>
        <p:txBody>
          <a:bodyPr/>
          <a:lstStyle/>
          <a:p>
            <a:pPr lvl="1"/>
            <a:endParaRPr lang="en-US"/>
          </a:p>
        </p:txBody>
      </p:sp>
      <p:sp>
        <p:nvSpPr>
          <p:cNvPr id="2" name="Header Placeholder 1"/>
          <p:cNvSpPr>
            <a:spLocks noGrp="1"/>
          </p:cNvSpPr>
          <p:nvPr>
            <p:ph type="hdr" sz="quarter" idx="10"/>
          </p:nvPr>
        </p:nvSpPr>
        <p:spPr>
          <a:xfrm>
            <a:off x="0" y="0"/>
            <a:ext cx="3505200" cy="465138"/>
          </a:xfrm>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p:spPr>
        <p:txBody>
          <a:bodyPr/>
          <a:lstStyle/>
          <a:p>
            <a:pPr eaLnBrk="1" hangingPunct="1"/>
            <a:endParaRPr lang="en-US" smtClean="0"/>
          </a:p>
        </p:txBody>
      </p:sp>
      <p:sp>
        <p:nvSpPr>
          <p:cNvPr id="23555" name="Slide Number Placeholder 3"/>
          <p:cNvSpPr>
            <a:spLocks noGrp="1"/>
          </p:cNvSpPr>
          <p:nvPr>
            <p:ph type="sldNum" sz="quarter" idx="5"/>
          </p:nvPr>
        </p:nvSpPr>
        <p:spPr>
          <a:noFill/>
        </p:spPr>
        <p:txBody>
          <a:bodyPr/>
          <a:lstStyle/>
          <a:p>
            <a:fld id="{5B486819-1348-4BB0-8822-1EFF125F02E7}" type="slidenum">
              <a:rPr lang="en-US" smtClean="0">
                <a:solidFill>
                  <a:prstClr val="black"/>
                </a:solidFill>
              </a:rPr>
              <a:pPr/>
              <a:t>6</a:t>
            </a:fld>
            <a:endParaRPr lang="en-US" smtClean="0">
              <a:solidFill>
                <a:prstClr val="black"/>
              </a:solidFill>
            </a:endParaRPr>
          </a:p>
        </p:txBody>
      </p:sp>
      <p:sp>
        <p:nvSpPr>
          <p:cNvPr id="2" name="Header Placeholder 1"/>
          <p:cNvSpPr>
            <a:spLocks noGrp="1"/>
          </p:cNvSpPr>
          <p:nvPr>
            <p:ph type="hdr" sz="quarter" idx="10"/>
          </p:nvPr>
        </p:nvSpPr>
        <p:spPr>
          <a:xfrm>
            <a:off x="0" y="0"/>
            <a:ext cx="3578225" cy="465138"/>
          </a:xfrm>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17870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p:spPr>
        <p:txBody>
          <a:bodyPr/>
          <a:lstStyle/>
          <a:p>
            <a:pPr eaLnBrk="1" hangingPunct="1"/>
            <a:endParaRPr lang="en-US" smtClean="0"/>
          </a:p>
        </p:txBody>
      </p:sp>
      <p:sp>
        <p:nvSpPr>
          <p:cNvPr id="25603" name="Slide Number Placeholder 3"/>
          <p:cNvSpPr>
            <a:spLocks noGrp="1"/>
          </p:cNvSpPr>
          <p:nvPr>
            <p:ph type="sldNum" sz="quarter" idx="5"/>
          </p:nvPr>
        </p:nvSpPr>
        <p:spPr>
          <a:noFill/>
        </p:spPr>
        <p:txBody>
          <a:bodyPr/>
          <a:lstStyle/>
          <a:p>
            <a:fld id="{37C0ABC5-A5CD-48C2-A7F6-E9000FA9226E}" type="slidenum">
              <a:rPr lang="en-US" smtClean="0">
                <a:solidFill>
                  <a:prstClr val="black"/>
                </a:solidFill>
              </a:rPr>
              <a:pPr/>
              <a:t>7</a:t>
            </a:fld>
            <a:endParaRPr lang="en-US" smtClean="0">
              <a:solidFill>
                <a:prstClr val="black"/>
              </a:solidFill>
            </a:endParaRPr>
          </a:p>
        </p:txBody>
      </p:sp>
      <p:sp>
        <p:nvSpPr>
          <p:cNvPr id="2" name="Header Placeholder 1"/>
          <p:cNvSpPr>
            <a:spLocks noGrp="1"/>
          </p:cNvSpPr>
          <p:nvPr>
            <p:ph type="hdr" sz="quarter" idx="10"/>
          </p:nvPr>
        </p:nvSpPr>
        <p:spPr>
          <a:xfrm>
            <a:off x="0" y="0"/>
            <a:ext cx="3578225" cy="465138"/>
          </a:xfrm>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896690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1C48B4-506E-44EF-A8A2-C84669FADABD}" type="slidenum">
              <a:rPr lang="en-US">
                <a:solidFill>
                  <a:prstClr val="black"/>
                </a:solidFill>
              </a:rPr>
              <a:pPr/>
              <a:t>8</a:t>
            </a:fld>
            <a:endParaRPr lang="en-US">
              <a:solidFill>
                <a:prstClr val="black"/>
              </a:solidFill>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lvl="1"/>
            <a:endParaRPr lang="en-US"/>
          </a:p>
        </p:txBody>
      </p:sp>
      <p:sp>
        <p:nvSpPr>
          <p:cNvPr id="2" name="Header Placeholder 1"/>
          <p:cNvSpPr>
            <a:spLocks noGrp="1"/>
          </p:cNvSpPr>
          <p:nvPr>
            <p:ph type="hdr" sz="quarter" idx="10"/>
          </p:nvPr>
        </p:nvSpPr>
        <p:spPr>
          <a:xfrm>
            <a:off x="0" y="0"/>
            <a:ext cx="3651250" cy="465138"/>
          </a:xfrm>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p:spPr>
        <p:txBody>
          <a:bodyPr/>
          <a:lstStyle/>
          <a:p>
            <a:pPr eaLnBrk="1" hangingPunct="1"/>
            <a:endParaRPr lang="en-US" dirty="0" smtClean="0"/>
          </a:p>
        </p:txBody>
      </p:sp>
      <p:sp>
        <p:nvSpPr>
          <p:cNvPr id="27651" name="Slide Number Placeholder 3"/>
          <p:cNvSpPr>
            <a:spLocks noGrp="1"/>
          </p:cNvSpPr>
          <p:nvPr>
            <p:ph type="sldNum" sz="quarter" idx="5"/>
          </p:nvPr>
        </p:nvSpPr>
        <p:spPr>
          <a:noFill/>
        </p:spPr>
        <p:txBody>
          <a:bodyPr/>
          <a:lstStyle/>
          <a:p>
            <a:fld id="{2AAC1378-20B6-4C7F-89F5-C5852233D52F}" type="slidenum">
              <a:rPr lang="en-US" smtClean="0">
                <a:solidFill>
                  <a:prstClr val="black"/>
                </a:solidFill>
              </a:rPr>
              <a:pPr/>
              <a:t>9</a:t>
            </a:fld>
            <a:endParaRPr lang="en-US" smtClean="0">
              <a:solidFill>
                <a:prstClr val="black"/>
              </a:solidFill>
            </a:endParaRPr>
          </a:p>
        </p:txBody>
      </p:sp>
      <p:sp>
        <p:nvSpPr>
          <p:cNvPr id="2" name="Header Placeholder 1"/>
          <p:cNvSpPr>
            <a:spLocks noGrp="1"/>
          </p:cNvSpPr>
          <p:nvPr>
            <p:ph type="hdr" sz="quarter" idx="10"/>
          </p:nvPr>
        </p:nvSpPr>
        <p:spPr>
          <a:xfrm>
            <a:off x="0" y="0"/>
            <a:ext cx="3943350" cy="465138"/>
          </a:xfrm>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4203234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ln/>
        </p:spPr>
      </p:sp>
      <p:sp>
        <p:nvSpPr>
          <p:cNvPr id="29698" name="Notes Placeholder 2"/>
          <p:cNvSpPr>
            <a:spLocks noGrp="1"/>
          </p:cNvSpPr>
          <p:nvPr>
            <p:ph type="body" idx="1"/>
          </p:nvPr>
        </p:nvSpPr>
        <p:spPr>
          <a:noFill/>
          <a:ln/>
        </p:spPr>
        <p:txBody>
          <a:bodyPr/>
          <a:lstStyle/>
          <a:p>
            <a:pPr eaLnBrk="1" hangingPunct="1"/>
            <a:endParaRPr lang="en-US" dirty="0" smtClean="0"/>
          </a:p>
        </p:txBody>
      </p:sp>
      <p:sp>
        <p:nvSpPr>
          <p:cNvPr id="29699" name="Slide Number Placeholder 3"/>
          <p:cNvSpPr>
            <a:spLocks noGrp="1"/>
          </p:cNvSpPr>
          <p:nvPr>
            <p:ph type="sldNum" sz="quarter" idx="5"/>
          </p:nvPr>
        </p:nvSpPr>
        <p:spPr>
          <a:noFill/>
        </p:spPr>
        <p:txBody>
          <a:bodyPr/>
          <a:lstStyle/>
          <a:p>
            <a:fld id="{869DF24D-C983-4A24-98D5-E591E396E1FF}" type="slidenum">
              <a:rPr lang="en-US" smtClean="0">
                <a:solidFill>
                  <a:prstClr val="black"/>
                </a:solidFill>
              </a:rPr>
              <a:pPr/>
              <a:t>11</a:t>
            </a:fld>
            <a:endParaRPr lang="en-US" smtClean="0">
              <a:solidFill>
                <a:prstClr val="black"/>
              </a:solidFill>
            </a:endParaRPr>
          </a:p>
        </p:txBody>
      </p:sp>
      <p:sp>
        <p:nvSpPr>
          <p:cNvPr id="2" name="Header Placeholder 1"/>
          <p:cNvSpPr>
            <a:spLocks noGrp="1"/>
          </p:cNvSpPr>
          <p:nvPr>
            <p:ph type="hdr" sz="quarter" idx="10"/>
          </p:nvPr>
        </p:nvSpPr>
        <p:spPr>
          <a:xfrm>
            <a:off x="0" y="0"/>
            <a:ext cx="3651250" cy="465138"/>
          </a:xfrm>
        </p:spPr>
        <p:txBody>
          <a:bodyPr/>
          <a:lstStyle/>
          <a:p>
            <a:r>
              <a:rPr lang="en-US" smtClean="0">
                <a:solidFill>
                  <a:prstClr val="black"/>
                </a:solidFill>
              </a:rPr>
              <a:t>VA-The Uniform Act--An Overview </a:t>
            </a:r>
            <a:endParaRPr lang="en-US" dirty="0">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FHWA Resource Center ENV/Realty Team</a:t>
            </a:r>
            <a:endParaRPr lang="en-US">
              <a:solidFill>
                <a:prstClr val="black"/>
              </a:solidFill>
            </a:endParaRPr>
          </a:p>
        </p:txBody>
      </p:sp>
    </p:spTree>
    <p:extLst>
      <p:ext uri="{BB962C8B-B14F-4D97-AF65-F5344CB8AC3E}">
        <p14:creationId xmlns:p14="http://schemas.microsoft.com/office/powerpoint/2010/main" val="126659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jpe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8153400" cy="167640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524000" y="33528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7FF2BFD-8FF1-4927-8B45-882EB034934C}"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282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370512"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131FE-2449-40E9-91DA-FDAE7EA0157D}"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29931672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EF851-15C8-4E76-BBB0-3FFE7F324658}"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642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FD6425-2ED2-4261-9978-7C3180D68BDC}"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272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fld id="{D5AFD07F-716F-42C3-8846-5B2866A48AB3}"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EE70A9D9-1DBF-4217-97ED-DE5B08D7DDF2}" type="slidenum">
              <a:rPr lang="en-US">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447"/>
            <a:ext cx="9144000" cy="1087262"/>
          </a:xfrm>
          <a:prstGeom prst="rect">
            <a:avLst/>
          </a:prstGeom>
        </p:spPr>
      </p:pic>
    </p:spTree>
    <p:extLst>
      <p:ext uri="{BB962C8B-B14F-4D97-AF65-F5344CB8AC3E}">
        <p14:creationId xmlns:p14="http://schemas.microsoft.com/office/powerpoint/2010/main" val="28714746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reserve="1">
  <p:cSld name="Title, Text and Clip Art">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28800"/>
            <a:ext cx="4038600" cy="4302125"/>
          </a:xfrm>
        </p:spPr>
        <p:txBody>
          <a:bodyPr/>
          <a:lstStyle/>
          <a:p>
            <a:endParaRPr lang="en-US"/>
          </a:p>
        </p:txBody>
      </p:sp>
      <p:sp>
        <p:nvSpPr>
          <p:cNvPr id="5" name="Date Placeholder 4"/>
          <p:cNvSpPr>
            <a:spLocks noGrp="1"/>
          </p:cNvSpPr>
          <p:nvPr>
            <p:ph type="dt" sz="half" idx="10"/>
          </p:nvPr>
        </p:nvSpPr>
        <p:spPr>
          <a:xfrm>
            <a:off x="457200" y="6248400"/>
            <a:ext cx="1676400" cy="457200"/>
          </a:xfrm>
          <a:prstGeom prst="rect">
            <a:avLst/>
          </a:prstGeom>
        </p:spPr>
        <p:txBody>
          <a:bodyPr/>
          <a:lstStyle>
            <a:lvl1pPr>
              <a:defRPr/>
            </a:lvl1pPr>
          </a:lstStyle>
          <a:p>
            <a:fld id="{21015118-5BED-4D93-87A5-603A36CB5A7B}"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fld id="{88FEC0B4-A974-442A-8700-9055BC7207BD}" type="slidenum">
              <a:rPr lang="en-US">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42283374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47888"/>
            <a:ext cx="3810000" cy="4114800"/>
          </a:xfrm>
        </p:spPr>
        <p:txBody>
          <a:bodyPr/>
          <a:lstStyle/>
          <a:p>
            <a:endParaRPr lang="en-US"/>
          </a:p>
        </p:txBody>
      </p:sp>
      <p:sp>
        <p:nvSpPr>
          <p:cNvPr id="4" name="Text Placeholder 3"/>
          <p:cNvSpPr>
            <a:spLocks noGrp="1"/>
          </p:cNvSpPr>
          <p:nvPr>
            <p:ph type="body"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fld id="{03DFCC8A-7B47-45BD-9FF0-C139202B3263}"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fld id="{B5CEE22E-A924-4975-9C4E-7527029454ED}" type="slidenum">
              <a:rPr lang="en-US">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447"/>
            <a:ext cx="9144000" cy="1087262"/>
          </a:xfrm>
          <a:prstGeom prst="rect">
            <a:avLst/>
          </a:prstGeom>
        </p:spPr>
      </p:pic>
    </p:spTree>
    <p:extLst>
      <p:ext uri="{BB962C8B-B14F-4D97-AF65-F5344CB8AC3E}">
        <p14:creationId xmlns:p14="http://schemas.microsoft.com/office/powerpoint/2010/main" val="6568702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D1E7380F-C7A3-4558-A5E6-0B00772F4D21}"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885789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787DED54-6313-4DDD-9FE8-2BAFB37E5C39}"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5476251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1AA0C1C2-3B48-4A5D-8A88-8A60A6174487}"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3212843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CAE442B6-08A1-4F23-AC61-D98B4DA1E965}"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9039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334"/>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381000" y="2209800"/>
            <a:ext cx="8305800" cy="4038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554428-AC71-4EBE-9570-F47EA9E3DE1D}"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35226624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D10256C6-CFC3-4466-BA7D-A4B1D493CA97}"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402306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AFA592E2-7C0A-4FFA-90E9-B31C8FF03B16}"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841990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79522B25-3BD5-4D02-8FA0-17E4E3418841}"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4853146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EB5B1D25-3677-4E13-87AA-A230189DDE97}"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5978927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Knowledge Check">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371600"/>
            <a:ext cx="7086600" cy="533400"/>
          </a:xfrm>
          <a:prstGeom prst="rect">
            <a:avLst/>
          </a:prstGeom>
        </p:spPr>
        <p:txBody>
          <a:bodyPr anchor="t"/>
          <a:lstStyle>
            <a:lvl1pPr>
              <a:defRPr sz="1800" b="1">
                <a:solidFill>
                  <a:schemeClr val="tx1"/>
                </a:solidFill>
                <a:latin typeface="Arial" pitchFamily="34" charset="0"/>
                <a:cs typeface="Arial" pitchFamily="34" charset="0"/>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190247668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A87044FE-E6CA-44C5-96D3-C5514D499C7B}"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800657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130B85F4-5B21-4596-9C69-A6FBB7FD7B14}"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4113920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82D0C239-798C-4523-8DF3-0B41DE904AB7}"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8178016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Knowledge Check">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 name="Picture 4" descr="C:\Documents and Settings\19636\Desktop\check-2b.png"/>
          <p:cNvPicPr>
            <a:picLocks noChangeArrowheads="1"/>
          </p:cNvPicPr>
          <p:nvPr userDrawn="1">
            <p:custDataLst>
              <p:tags r:id="rId1"/>
            </p:custDataLst>
          </p:nvPr>
        </p:nvPicPr>
        <p:blipFill>
          <a:blip r:embed="rId3" cstate="print"/>
          <a:srcRect/>
          <a:stretch>
            <a:fillRect/>
          </a:stretch>
        </p:blipFill>
        <p:spPr bwMode="auto">
          <a:xfrm>
            <a:off x="152400" y="5943600"/>
            <a:ext cx="2166938" cy="795338"/>
          </a:xfrm>
          <a:prstGeom prst="rect">
            <a:avLst/>
          </a:prstGeom>
          <a:noFill/>
          <a:ln w="9525">
            <a:noFill/>
            <a:miter lim="800000"/>
            <a:headEnd/>
            <a:tailEnd/>
          </a:ln>
        </p:spPr>
      </p:pic>
      <p:sp>
        <p:nvSpPr>
          <p:cNvPr id="2" name="Title 1"/>
          <p:cNvSpPr>
            <a:spLocks noGrp="1"/>
          </p:cNvSpPr>
          <p:nvPr>
            <p:ph type="title"/>
          </p:nvPr>
        </p:nvSpPr>
        <p:spPr>
          <a:xfrm>
            <a:off x="914400" y="1371600"/>
            <a:ext cx="7086600" cy="484632"/>
          </a:xfrm>
          <a:prstGeom prst="rect">
            <a:avLst/>
          </a:prstGeom>
        </p:spPr>
        <p:txBody>
          <a:bodyPr anchor="t"/>
          <a:lstStyle>
            <a:lvl1pPr>
              <a:defRPr sz="1800" b="1">
                <a:solidFill>
                  <a:schemeClr val="tx1"/>
                </a:solidFill>
                <a:latin typeface="+mn-lt"/>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41246577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64645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E866C8-F592-4A55-9487-5B21D4F410CB}" type="datetime1">
              <a:rPr lang="en-US" smtClean="0">
                <a:solidFill>
                  <a:prstClr val="black">
                    <a:tint val="75000"/>
                  </a:prstClr>
                </a:solidFill>
              </a:rPr>
              <a:pPr/>
              <a:t>8/17/2016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345800758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46805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461125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3400" y="17526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9104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832873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7841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941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89669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270746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2530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10300" y="914400"/>
            <a:ext cx="1943100" cy="5029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914400"/>
            <a:ext cx="56769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2097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70429"/>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38200" y="2133601"/>
            <a:ext cx="3733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2133601"/>
            <a:ext cx="37338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7992A7-86BC-4814-8C2F-7EFD438355EA}"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34116068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auto">
              <a:spcBef>
                <a:spcPts val="0"/>
              </a:spcBef>
              <a:spcAft>
                <a:spcPts val="0"/>
              </a:spcAft>
            </a:pPr>
            <a:fld id="{750EA937-725A-4FE7-A24D-EFA4E338BA8D}"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pPr fontAlgn="auto">
              <a:spcBef>
                <a:spcPts val="0"/>
              </a:spcBef>
              <a:spcAft>
                <a:spcPts val="0"/>
              </a:spcAft>
            </a:pP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0546355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7B696F-F55E-42FE-821A-45A76B0DA4D5}" type="datetime1">
              <a:rPr lang="en-US" smtClean="0">
                <a:solidFill>
                  <a:prstClr val="black">
                    <a:tint val="75000"/>
                  </a:prstClr>
                </a:solidFill>
              </a:rPr>
              <a:pPr/>
              <a:t>8/17/2016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10909591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057"/>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88D9E2-2E31-484A-9F2F-E5CF8CEEAF26}" type="datetime1">
              <a:rPr lang="en-US" smtClean="0">
                <a:solidFill>
                  <a:prstClr val="black">
                    <a:tint val="75000"/>
                  </a:prstClr>
                </a:solidFill>
              </a:rPr>
              <a:pPr/>
              <a:t>8/17/2016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1283954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8EDF65-9CE8-4A3A-9B86-3951476CFF6A}" type="datetime1">
              <a:rPr lang="en-US" smtClean="0">
                <a:solidFill>
                  <a:prstClr val="black">
                    <a:tint val="75000"/>
                  </a:prstClr>
                </a:solidFill>
              </a:rPr>
              <a:pPr/>
              <a:t>8/17/2016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14823955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gradFill>
          <a:gsLst>
            <a:gs pos="0">
              <a:srgbClr val="18777A"/>
            </a:gs>
            <a:gs pos="26000">
              <a:schemeClr val="bg1"/>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667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657600" y="10668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8288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5E56D-A52A-46D0-A674-EE2182AE008E}" type="datetime1">
              <a:rPr lang="en-US" smtClean="0">
                <a:solidFill>
                  <a:prstClr val="black">
                    <a:tint val="75000"/>
                  </a:prstClr>
                </a:solidFill>
              </a:rPr>
              <a:pPr/>
              <a:t>8/17/2016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C2E60FD-8F91-4B88-A8EB-56313975122B}"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066800"/>
          </a:xfrm>
          <a:prstGeom prst="rect">
            <a:avLst/>
          </a:prstGeom>
        </p:spPr>
      </p:pic>
    </p:spTree>
    <p:extLst>
      <p:ext uri="{BB962C8B-B14F-4D97-AF65-F5344CB8AC3E}">
        <p14:creationId xmlns:p14="http://schemas.microsoft.com/office/powerpoint/2010/main" val="36100192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0"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28981F4-7224-489B-8BF3-19FD14628FB3}" type="datetime1">
              <a:rPr lang="en-US" smtClean="0">
                <a:solidFill>
                  <a:prstClr val="black">
                    <a:tint val="75000"/>
                  </a:prstClr>
                </a:solidFill>
                <a:latin typeface="Calibri"/>
              </a:rPr>
              <a:pPr fontAlgn="auto">
                <a:spcBef>
                  <a:spcPts val="0"/>
                </a:spcBef>
                <a:spcAft>
                  <a:spcPts val="0"/>
                </a:spcAft>
              </a:pPr>
              <a:t>8/17/2016</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C2E60FD-8F91-4B88-A8EB-56313975122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04357664"/>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803"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2" r:id="rId16"/>
    <p:sldLayoutId id="2147483793" r:id="rId17"/>
    <p:sldLayoutId id="2147483794" r:id="rId18"/>
    <p:sldLayoutId id="2147483795" r:id="rId19"/>
    <p:sldLayoutId id="2147483796" r:id="rId20"/>
    <p:sldLayoutId id="2147483797" r:id="rId21"/>
    <p:sldLayoutId id="2147483798" r:id="rId22"/>
    <p:sldLayoutId id="2147483799" r:id="rId23"/>
    <p:sldLayoutId id="2147483723" r:id="rId24"/>
    <p:sldLayoutId id="2147483800" r:id="rId25"/>
    <p:sldLayoutId id="2147483801" r:id="rId26"/>
    <p:sldLayoutId id="2147483802" r:id="rId27"/>
    <p:sldLayoutId id="2147483737" r:id="rId2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3a.jpg                                                         000F44D7rasta                          ABA78158:"/>
          <p:cNvPicPr>
            <a:picLocks noChangeAspect="1" noChangeArrowheads="1"/>
          </p:cNvPicPr>
          <p:nvPr/>
        </p:nvPicPr>
        <p:blipFill>
          <a:blip r:embed="rId13" cstate="print"/>
          <a:srcRect/>
          <a:stretch>
            <a:fillRect/>
          </a:stretch>
        </p:blipFill>
        <p:spPr bwMode="auto">
          <a:xfrm>
            <a:off x="0" y="0"/>
            <a:ext cx="9145588" cy="6859588"/>
          </a:xfrm>
          <a:prstGeom prst="rect">
            <a:avLst/>
          </a:prstGeom>
          <a:noFill/>
        </p:spPr>
      </p:pic>
      <p:sp>
        <p:nvSpPr>
          <p:cNvPr id="1026" name="Rectangle 2"/>
          <p:cNvSpPr>
            <a:spLocks noGrp="1" noChangeArrowheads="1"/>
          </p:cNvSpPr>
          <p:nvPr>
            <p:ph type="title"/>
          </p:nvPr>
        </p:nvSpPr>
        <p:spPr bwMode="auto">
          <a:xfrm>
            <a:off x="381000" y="914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81000" y="1752600"/>
            <a:ext cx="777240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AA660-AF39-42C5-8F39-68B14E8F1EDD}" type="slidenum">
              <a:rPr lang="en-US" smtClean="0"/>
              <a:pPr/>
              <a:t>‹#›</a:t>
            </a:fld>
            <a:endParaRPr lang="en-US"/>
          </a:p>
        </p:txBody>
      </p:sp>
    </p:spTree>
    <p:extLst>
      <p:ext uri="{BB962C8B-B14F-4D97-AF65-F5344CB8AC3E}">
        <p14:creationId xmlns:p14="http://schemas.microsoft.com/office/powerpoint/2010/main" val="388967461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l" rtl="0" eaLnBrk="0" fontAlgn="base" hangingPunct="0">
        <a:spcBef>
          <a:spcPct val="0"/>
        </a:spcBef>
        <a:spcAft>
          <a:spcPct val="0"/>
        </a:spcAft>
        <a:defRPr sz="2500" b="1">
          <a:solidFill>
            <a:srgbClr val="192F8F"/>
          </a:solidFill>
          <a:latin typeface="+mj-lt"/>
          <a:ea typeface="+mj-ea"/>
          <a:cs typeface="+mj-cs"/>
        </a:defRPr>
      </a:lvl1pPr>
      <a:lvl2pPr algn="l" rtl="0" eaLnBrk="0" fontAlgn="base" hangingPunct="0">
        <a:spcBef>
          <a:spcPct val="0"/>
        </a:spcBef>
        <a:spcAft>
          <a:spcPct val="0"/>
        </a:spcAft>
        <a:defRPr sz="2500" b="1">
          <a:solidFill>
            <a:srgbClr val="192F8F"/>
          </a:solidFill>
          <a:latin typeface="Arial" charset="0"/>
        </a:defRPr>
      </a:lvl2pPr>
      <a:lvl3pPr algn="l" rtl="0" eaLnBrk="0" fontAlgn="base" hangingPunct="0">
        <a:spcBef>
          <a:spcPct val="0"/>
        </a:spcBef>
        <a:spcAft>
          <a:spcPct val="0"/>
        </a:spcAft>
        <a:defRPr sz="2500" b="1">
          <a:solidFill>
            <a:srgbClr val="192F8F"/>
          </a:solidFill>
          <a:latin typeface="Arial" charset="0"/>
        </a:defRPr>
      </a:lvl3pPr>
      <a:lvl4pPr algn="l" rtl="0" eaLnBrk="0" fontAlgn="base" hangingPunct="0">
        <a:spcBef>
          <a:spcPct val="0"/>
        </a:spcBef>
        <a:spcAft>
          <a:spcPct val="0"/>
        </a:spcAft>
        <a:defRPr sz="2500" b="1">
          <a:solidFill>
            <a:srgbClr val="192F8F"/>
          </a:solidFill>
          <a:latin typeface="Arial" charset="0"/>
        </a:defRPr>
      </a:lvl4pPr>
      <a:lvl5pPr algn="l" rtl="0" eaLnBrk="0" fontAlgn="base" hangingPunct="0">
        <a:spcBef>
          <a:spcPct val="0"/>
        </a:spcBef>
        <a:spcAft>
          <a:spcPct val="0"/>
        </a:spcAft>
        <a:defRPr sz="2500" b="1">
          <a:solidFill>
            <a:srgbClr val="192F8F"/>
          </a:solidFill>
          <a:latin typeface="Arial" charset="0"/>
        </a:defRPr>
      </a:lvl5pPr>
      <a:lvl6pPr marL="457200" algn="l" rtl="0" eaLnBrk="0" fontAlgn="base" hangingPunct="0">
        <a:spcBef>
          <a:spcPct val="0"/>
        </a:spcBef>
        <a:spcAft>
          <a:spcPct val="0"/>
        </a:spcAft>
        <a:defRPr sz="2500" b="1">
          <a:solidFill>
            <a:srgbClr val="192F8F"/>
          </a:solidFill>
          <a:latin typeface="Arial" charset="0"/>
        </a:defRPr>
      </a:lvl6pPr>
      <a:lvl7pPr marL="914400" algn="l" rtl="0" eaLnBrk="0" fontAlgn="base" hangingPunct="0">
        <a:spcBef>
          <a:spcPct val="0"/>
        </a:spcBef>
        <a:spcAft>
          <a:spcPct val="0"/>
        </a:spcAft>
        <a:defRPr sz="2500" b="1">
          <a:solidFill>
            <a:srgbClr val="192F8F"/>
          </a:solidFill>
          <a:latin typeface="Arial" charset="0"/>
        </a:defRPr>
      </a:lvl7pPr>
      <a:lvl8pPr marL="1371600" algn="l" rtl="0" eaLnBrk="0" fontAlgn="base" hangingPunct="0">
        <a:spcBef>
          <a:spcPct val="0"/>
        </a:spcBef>
        <a:spcAft>
          <a:spcPct val="0"/>
        </a:spcAft>
        <a:defRPr sz="2500" b="1">
          <a:solidFill>
            <a:srgbClr val="192F8F"/>
          </a:solidFill>
          <a:latin typeface="Arial" charset="0"/>
        </a:defRPr>
      </a:lvl8pPr>
      <a:lvl9pPr marL="1828800" algn="l" rtl="0" eaLnBrk="0" fontAlgn="base" hangingPunct="0">
        <a:spcBef>
          <a:spcPct val="0"/>
        </a:spcBef>
        <a:spcAft>
          <a:spcPct val="0"/>
        </a:spcAft>
        <a:defRPr sz="2500" b="1">
          <a:solidFill>
            <a:srgbClr val="192F8F"/>
          </a:solidFill>
          <a:latin typeface="Arial" charset="0"/>
        </a:defRPr>
      </a:lvl9pPr>
    </p:titleStyle>
    <p:bodyStyle>
      <a:lvl1pPr marL="342900" indent="-342900" algn="l" rtl="0" eaLnBrk="0" fontAlgn="base" hangingPunct="0">
        <a:spcBef>
          <a:spcPct val="20000"/>
        </a:spcBef>
        <a:spcAft>
          <a:spcPct val="0"/>
        </a:spcAft>
        <a:defRPr sz="2000">
          <a:solidFill>
            <a:srgbClr val="990033"/>
          </a:solidFill>
          <a:latin typeface="+mn-lt"/>
          <a:ea typeface="+mn-ea"/>
          <a:cs typeface="+mn-cs"/>
        </a:defRPr>
      </a:lvl1pPr>
      <a:lvl2pPr marL="742950" indent="-285750" algn="l" rtl="0" eaLnBrk="0" fontAlgn="base" hangingPunct="0">
        <a:spcBef>
          <a:spcPct val="20000"/>
        </a:spcBef>
        <a:spcAft>
          <a:spcPct val="0"/>
        </a:spcAft>
        <a:buFont typeface="Times"/>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defRPr sz="2000">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eaLnBrk="0" fontAlgn="base" hangingPunct="0">
        <a:spcBef>
          <a:spcPct val="20000"/>
        </a:spcBef>
        <a:spcAft>
          <a:spcPct val="0"/>
        </a:spcAft>
        <a:defRPr>
          <a:solidFill>
            <a:schemeClr val="tx1"/>
          </a:solidFill>
          <a:latin typeface="+mn-lt"/>
        </a:defRPr>
      </a:lvl6pPr>
      <a:lvl7pPr marL="2971800" indent="-228600" algn="l" rtl="0" eaLnBrk="0" fontAlgn="base" hangingPunct="0">
        <a:spcBef>
          <a:spcPct val="20000"/>
        </a:spcBef>
        <a:spcAft>
          <a:spcPct val="0"/>
        </a:spcAft>
        <a:defRPr>
          <a:solidFill>
            <a:schemeClr val="tx1"/>
          </a:solidFill>
          <a:latin typeface="+mn-lt"/>
        </a:defRPr>
      </a:lvl7pPr>
      <a:lvl8pPr marL="3429000" indent="-228600" algn="l" rtl="0" eaLnBrk="0" fontAlgn="base" hangingPunct="0">
        <a:spcBef>
          <a:spcPct val="20000"/>
        </a:spcBef>
        <a:spcAft>
          <a:spcPct val="0"/>
        </a:spcAft>
        <a:defRPr>
          <a:solidFill>
            <a:schemeClr val="tx1"/>
          </a:solidFill>
          <a:latin typeface="+mn-lt"/>
        </a:defRPr>
      </a:lvl8pPr>
      <a:lvl9pPr marL="3886200" indent="-228600" algn="l" rtl="0" eaLnBrk="0" fontAlgn="base" hangingPunct="0">
        <a:spcBef>
          <a:spcPct val="2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uscode.house.gov/view.xhtml?path=/prelim@title42/chapter61&amp;edition=preli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Local%20Settings/Temporary%20Internet%20Files/Documents%20and%20Settings/HP_Owner/Local%20Settings/Temp/Temporary%20Directory%202%20for%20Lisa_Barnes-1205368399691%5b1%5d.zip/Public%20Law%203.JP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981200"/>
          </a:xfrm>
        </p:spPr>
        <p:txBody>
          <a:bodyPr>
            <a:normAutofit/>
          </a:bodyPr>
          <a:lstStyle/>
          <a:p>
            <a:r>
              <a:rPr lang="en-US" dirty="0" smtClean="0"/>
              <a:t> </a:t>
            </a:r>
            <a:r>
              <a:rPr lang="en-US" sz="4000" b="1" dirty="0" smtClean="0"/>
              <a:t>Essential Requirements of </a:t>
            </a:r>
            <a:br>
              <a:rPr lang="en-US" sz="4000" b="1" dirty="0" smtClean="0"/>
            </a:br>
            <a:r>
              <a:rPr lang="en-US" sz="4000" b="1" dirty="0" smtClean="0"/>
              <a:t>the Uniform Act for Local Public Agencies</a:t>
            </a:r>
            <a:endParaRPr lang="en-US" sz="4000" b="1" dirty="0"/>
          </a:p>
        </p:txBody>
      </p:sp>
      <p:pic>
        <p:nvPicPr>
          <p:cNvPr id="6" name="Content Placeholder 5" descr="EminentDomainia Hand on House.jpg"/>
          <p:cNvPicPr>
            <a:picLocks noGrp="1" noChangeAspect="1"/>
          </p:cNvPicPr>
          <p:nvPr>
            <p:ph idx="1"/>
          </p:nvPr>
        </p:nvPicPr>
        <p:blipFill>
          <a:blip r:embed="rId3" cstate="print"/>
          <a:stretch>
            <a:fillRect/>
          </a:stretch>
        </p:blipFill>
        <p:spPr>
          <a:xfrm>
            <a:off x="1295400" y="2362200"/>
            <a:ext cx="6553199" cy="426720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828800"/>
          </a:xfrm>
        </p:spPr>
        <p:txBody>
          <a:bodyPr>
            <a:normAutofit fontScale="90000"/>
          </a:bodyPr>
          <a:lstStyle/>
          <a:p>
            <a:r>
              <a:rPr lang="en-US" b="1" dirty="0"/>
              <a:t>Where can </a:t>
            </a:r>
            <a:r>
              <a:rPr lang="en-US" b="1" dirty="0" smtClean="0"/>
              <a:t>you </a:t>
            </a:r>
            <a:r>
              <a:rPr lang="en-US" b="1" dirty="0"/>
              <a:t>find the law and the rules </a:t>
            </a:r>
            <a:r>
              <a:rPr lang="en-US" b="1" dirty="0" smtClean="0"/>
              <a:t>to </a:t>
            </a:r>
            <a:r>
              <a:rPr lang="en-US" b="1" dirty="0"/>
              <a:t>carry out the law?</a:t>
            </a:r>
            <a:r>
              <a:rPr lang="en-US" dirty="0"/>
              <a:t> </a:t>
            </a:r>
            <a:br>
              <a:rPr lang="en-US" dirty="0"/>
            </a:br>
            <a:endParaRPr lang="en-US" dirty="0"/>
          </a:p>
        </p:txBody>
      </p:sp>
      <p:sp>
        <p:nvSpPr>
          <p:cNvPr id="3" name="Content Placeholder 2"/>
          <p:cNvSpPr>
            <a:spLocks noGrp="1"/>
          </p:cNvSpPr>
          <p:nvPr>
            <p:ph idx="1"/>
          </p:nvPr>
        </p:nvSpPr>
        <p:spPr>
          <a:xfrm>
            <a:off x="381000" y="2438400"/>
            <a:ext cx="8305800" cy="3581400"/>
          </a:xfrm>
        </p:spPr>
        <p:txBody>
          <a:bodyPr>
            <a:normAutofit/>
          </a:bodyPr>
          <a:lstStyle/>
          <a:p>
            <a:r>
              <a:rPr lang="en-US" dirty="0" smtClean="0"/>
              <a:t>The </a:t>
            </a:r>
            <a:r>
              <a:rPr lang="en-US" dirty="0"/>
              <a:t>law is codified in </a:t>
            </a:r>
            <a:r>
              <a:rPr lang="en-US" dirty="0">
                <a:hlinkClick r:id="rId2"/>
              </a:rPr>
              <a:t>42 U.S.C. 4601</a:t>
            </a:r>
            <a:r>
              <a:rPr lang="en-US" dirty="0"/>
              <a:t> </a:t>
            </a:r>
            <a:endParaRPr lang="en-US" dirty="0" smtClean="0"/>
          </a:p>
          <a:p>
            <a:endParaRPr lang="en-US" dirty="0"/>
          </a:p>
          <a:p>
            <a:r>
              <a:rPr lang="en-US" dirty="0" smtClean="0"/>
              <a:t>The </a:t>
            </a:r>
            <a:r>
              <a:rPr lang="en-US" dirty="0"/>
              <a:t>regulation governing the law is found in </a:t>
            </a:r>
            <a:endParaRPr lang="en-US" dirty="0" smtClean="0"/>
          </a:p>
          <a:p>
            <a:pPr marL="0" indent="0">
              <a:buNone/>
            </a:pPr>
            <a:r>
              <a:rPr lang="en-US" dirty="0"/>
              <a:t> </a:t>
            </a:r>
            <a:r>
              <a:rPr lang="en-US" dirty="0" smtClean="0"/>
              <a:t>   </a:t>
            </a:r>
            <a:r>
              <a:rPr lang="en-US" b="1" u="sng" dirty="0" smtClean="0">
                <a:solidFill>
                  <a:srgbClr val="3666EE"/>
                </a:solidFill>
              </a:rPr>
              <a:t>49 CFR 24</a:t>
            </a:r>
          </a:p>
          <a:p>
            <a:pPr marL="0" indent="0">
              <a:buNone/>
            </a:pPr>
            <a:endParaRPr lang="en-US" u="sng" dirty="0" smtClean="0">
              <a:solidFill>
                <a:srgbClr val="3666EE"/>
              </a:solidFill>
            </a:endParaRPr>
          </a:p>
          <a:p>
            <a:r>
              <a:rPr lang="en-US" b="1" u="sng" dirty="0">
                <a:solidFill>
                  <a:srgbClr val="3666EE"/>
                </a:solidFill>
              </a:rPr>
              <a:t>http://</a:t>
            </a:r>
            <a:r>
              <a:rPr lang="en-US" b="1" u="sng" dirty="0" smtClean="0">
                <a:solidFill>
                  <a:srgbClr val="3666EE"/>
                </a:solidFill>
              </a:rPr>
              <a:t>www.ecfr.gov</a:t>
            </a:r>
            <a:endParaRPr lang="en-US" b="1" u="sng" dirty="0">
              <a:solidFill>
                <a:srgbClr val="3666EE"/>
              </a:solidFill>
            </a:endParaRPr>
          </a:p>
        </p:txBody>
      </p:sp>
      <p:sp>
        <p:nvSpPr>
          <p:cNvPr id="4" name="Slide Number Placeholder 3"/>
          <p:cNvSpPr>
            <a:spLocks noGrp="1"/>
          </p:cNvSpPr>
          <p:nvPr>
            <p:ph type="sldNum" sz="quarter" idx="12"/>
          </p:nvPr>
        </p:nvSpPr>
        <p:spPr/>
        <p:txBody>
          <a:bodyPr/>
          <a:lstStyle/>
          <a:p>
            <a:fld id="{7C2E60FD-8F91-4B88-A8EB-56313975122B}"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17472697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1143000"/>
            <a:ext cx="7010400" cy="1143000"/>
          </a:xfrm>
        </p:spPr>
        <p:txBody>
          <a:bodyPr>
            <a:normAutofit fontScale="90000"/>
          </a:bodyPr>
          <a:lstStyle/>
          <a:p>
            <a:pPr eaLnBrk="1" hangingPunct="1"/>
            <a:r>
              <a:rPr lang="en-US" sz="4000" b="1" dirty="0" smtClean="0"/>
              <a:t>Uniform Act </a:t>
            </a:r>
            <a:br>
              <a:rPr lang="en-US" sz="4000" b="1" dirty="0" smtClean="0"/>
            </a:br>
            <a:r>
              <a:rPr lang="en-US" sz="4000" b="1" dirty="0" smtClean="0"/>
              <a:t>Twofold Purpose</a:t>
            </a:r>
          </a:p>
        </p:txBody>
      </p:sp>
      <p:sp>
        <p:nvSpPr>
          <p:cNvPr id="28675" name="Rectangle 3"/>
          <p:cNvSpPr>
            <a:spLocks noGrp="1" noChangeArrowheads="1"/>
          </p:cNvSpPr>
          <p:nvPr>
            <p:ph idx="1"/>
          </p:nvPr>
        </p:nvSpPr>
        <p:spPr>
          <a:xfrm>
            <a:off x="914400" y="2362200"/>
            <a:ext cx="7848600" cy="4192588"/>
          </a:xfrm>
        </p:spPr>
        <p:txBody>
          <a:bodyPr>
            <a:normAutofit/>
          </a:bodyPr>
          <a:lstStyle/>
          <a:p>
            <a:r>
              <a:rPr lang="en-US" dirty="0" smtClean="0"/>
              <a:t>Establish </a:t>
            </a:r>
            <a:r>
              <a:rPr lang="en-US" u="sng" dirty="0" smtClean="0"/>
              <a:t>uniform</a:t>
            </a:r>
            <a:r>
              <a:rPr lang="en-US" dirty="0" smtClean="0"/>
              <a:t> and </a:t>
            </a:r>
            <a:r>
              <a:rPr lang="en-US" u="sng" dirty="0" smtClean="0"/>
              <a:t>equitable</a:t>
            </a:r>
            <a:r>
              <a:rPr lang="en-US" dirty="0" smtClean="0"/>
              <a:t> land acquisition policies for Federal and federally-assisted programs.</a:t>
            </a:r>
            <a:r>
              <a:rPr lang="en-US" sz="2800" dirty="0" smtClean="0">
                <a:solidFill>
                  <a:srgbClr val="002060"/>
                </a:solidFill>
              </a:rPr>
              <a:t>  </a:t>
            </a:r>
          </a:p>
          <a:p>
            <a:pPr eaLnBrk="1" hangingPunct="1"/>
            <a:endParaRPr lang="en-US" sz="1400" dirty="0" smtClean="0"/>
          </a:p>
          <a:p>
            <a:r>
              <a:rPr lang="en-US" dirty="0" smtClean="0"/>
              <a:t>Ensure the </a:t>
            </a:r>
            <a:r>
              <a:rPr lang="en-US" u="sng" dirty="0" smtClean="0"/>
              <a:t>uniform</a:t>
            </a:r>
            <a:r>
              <a:rPr lang="en-US" dirty="0" smtClean="0"/>
              <a:t> and </a:t>
            </a:r>
            <a:r>
              <a:rPr lang="en-US" u="sng" dirty="0" smtClean="0"/>
              <a:t>equitable</a:t>
            </a:r>
            <a:r>
              <a:rPr lang="en-US" dirty="0" smtClean="0"/>
              <a:t> treatment of persons displaced from their homes, businesses or farms by Federal and federally-assisted programs.</a:t>
            </a:r>
          </a:p>
          <a:p>
            <a:pPr eaLnBrk="1" hangingPunct="1"/>
            <a:endParaRPr lang="en-US" dirty="0" smtClean="0"/>
          </a:p>
        </p:txBody>
      </p:sp>
      <p:sp>
        <p:nvSpPr>
          <p:cNvPr id="2" name="Slide Number Placeholder 1"/>
          <p:cNvSpPr>
            <a:spLocks noGrp="1"/>
          </p:cNvSpPr>
          <p:nvPr>
            <p:ph type="sldNum" sz="quarter" idx="12"/>
          </p:nvPr>
        </p:nvSpPr>
        <p:spPr/>
        <p:txBody>
          <a:bodyPr/>
          <a:lstStyle/>
          <a:p>
            <a:fld id="{7C2E60FD-8F91-4B88-A8EB-56313975122B}"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10745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685800"/>
            <a:ext cx="7772400" cy="1066800"/>
          </a:xfrm>
        </p:spPr>
        <p:txBody>
          <a:bodyPr>
            <a:normAutofit/>
          </a:bodyPr>
          <a:lstStyle/>
          <a:p>
            <a:r>
              <a:rPr lang="en-US" sz="4000" b="1" dirty="0"/>
              <a:t>Who Must follow the URA?</a:t>
            </a:r>
          </a:p>
        </p:txBody>
      </p:sp>
      <p:sp>
        <p:nvSpPr>
          <p:cNvPr id="10244" name="Rectangle 4"/>
          <p:cNvSpPr>
            <a:spLocks noGrp="1" noChangeArrowheads="1"/>
          </p:cNvSpPr>
          <p:nvPr>
            <p:ph type="body" sz="half" idx="1"/>
          </p:nvPr>
        </p:nvSpPr>
        <p:spPr>
          <a:xfrm>
            <a:off x="609600" y="1752600"/>
            <a:ext cx="8191500" cy="4838700"/>
          </a:xfrm>
        </p:spPr>
        <p:txBody>
          <a:bodyPr>
            <a:normAutofit/>
          </a:bodyPr>
          <a:lstStyle/>
          <a:p>
            <a:r>
              <a:rPr lang="en-US" dirty="0" smtClean="0"/>
              <a:t>Any Federal department or agency in </a:t>
            </a:r>
            <a:r>
              <a:rPr lang="en-US" dirty="0"/>
              <a:t>the executive </a:t>
            </a:r>
            <a:r>
              <a:rPr lang="en-US" dirty="0" smtClean="0"/>
              <a:t>branch</a:t>
            </a:r>
          </a:p>
          <a:p>
            <a:pPr marL="0" indent="0">
              <a:buNone/>
            </a:pPr>
            <a:endParaRPr lang="en-US" sz="1700" dirty="0"/>
          </a:p>
          <a:p>
            <a:r>
              <a:rPr lang="en-US" dirty="0"/>
              <a:t>Any </a:t>
            </a:r>
            <a:r>
              <a:rPr lang="en-US" dirty="0" smtClean="0"/>
              <a:t>department or Agency of a State or a political subdivision of a State</a:t>
            </a:r>
            <a:endParaRPr lang="en-US" sz="1600" dirty="0"/>
          </a:p>
          <a:p>
            <a:endParaRPr lang="en-US" sz="1200" dirty="0" smtClean="0"/>
          </a:p>
          <a:p>
            <a:r>
              <a:rPr lang="en-US" dirty="0" smtClean="0"/>
              <a:t>Any entity with the </a:t>
            </a:r>
            <a:r>
              <a:rPr lang="en-US" dirty="0"/>
              <a:t>authority to acquire property by eminent domain under Federal </a:t>
            </a:r>
            <a:r>
              <a:rPr lang="en-US" dirty="0" smtClean="0"/>
              <a:t>or State law</a:t>
            </a:r>
          </a:p>
        </p:txBody>
      </p:sp>
      <p:sp>
        <p:nvSpPr>
          <p:cNvPr id="3" name="Slide Number Placeholder 2"/>
          <p:cNvSpPr>
            <a:spLocks noGrp="1"/>
          </p:cNvSpPr>
          <p:nvPr>
            <p:ph type="sldNum" sz="quarter" idx="12"/>
          </p:nvPr>
        </p:nvSpPr>
        <p:spPr/>
        <p:txBody>
          <a:bodyPr/>
          <a:lstStyle/>
          <a:p>
            <a:fld id="{88FEC0B4-A974-442A-8700-9055BC7207BD}" type="slidenum">
              <a:rPr lang="en-US" smtClean="0">
                <a:solidFill>
                  <a:prstClr val="black">
                    <a:tint val="75000"/>
                  </a:prstClr>
                </a:solidFill>
              </a:rPr>
              <a:pPr/>
              <a:t>12</a:t>
            </a:fld>
            <a:endParaRPr lang="en-US">
              <a:solidFill>
                <a:prstClr val="black">
                  <a:tint val="75000"/>
                </a:prstClr>
              </a:solidFill>
            </a:endParaRPr>
          </a:p>
        </p:txBody>
      </p:sp>
      <p:sp>
        <p:nvSpPr>
          <p:cNvPr id="6" name="Slide Number Placeholder 15"/>
          <p:cNvSpPr txBox="1">
            <a:spLocks/>
          </p:cNvSpPr>
          <p:nvPr/>
        </p:nvSpPr>
        <p:spPr bwMode="auto">
          <a:xfrm>
            <a:off x="8458200" y="6324600"/>
            <a:ext cx="6858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ctr">
              <a:defRPr/>
            </a:pPr>
            <a:fld id="{76178400-FD6A-4AED-B3D5-36A4A526AF5D}" type="slidenum">
              <a:rPr lang="en-US" smtClean="0">
                <a:solidFill>
                  <a:srgbClr val="000000"/>
                </a:solidFill>
              </a:rPr>
              <a:pPr algn="ctr">
                <a:defRPr/>
              </a:pPr>
              <a:t>12</a:t>
            </a:fld>
            <a:endParaRPr lang="en-US" dirty="0">
              <a:solidFill>
                <a:srgbClr val="000000"/>
              </a:solidFill>
            </a:endParaRPr>
          </a:p>
        </p:txBody>
      </p:sp>
    </p:spTree>
    <p:extLst>
      <p:ext uri="{BB962C8B-B14F-4D97-AF65-F5344CB8AC3E}">
        <p14:creationId xmlns:p14="http://schemas.microsoft.com/office/powerpoint/2010/main" val="8949333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19200" y="989013"/>
            <a:ext cx="7086600" cy="1447800"/>
          </a:xfrm>
        </p:spPr>
        <p:txBody>
          <a:bodyPr/>
          <a:lstStyle/>
          <a:p>
            <a:pPr eaLnBrk="1" hangingPunct="1"/>
            <a:r>
              <a:rPr lang="en-US" sz="4000" b="1" dirty="0" smtClean="0">
                <a:solidFill>
                  <a:schemeClr val="tx2">
                    <a:lumMod val="75000"/>
                  </a:schemeClr>
                </a:solidFill>
              </a:rPr>
              <a:t>When Must an Agency Follow The Uniform Act?</a:t>
            </a:r>
          </a:p>
        </p:txBody>
      </p:sp>
      <p:sp>
        <p:nvSpPr>
          <p:cNvPr id="9219" name="Rectangle 3"/>
          <p:cNvSpPr>
            <a:spLocks noGrp="1" noChangeArrowheads="1"/>
          </p:cNvSpPr>
          <p:nvPr>
            <p:ph idx="1"/>
          </p:nvPr>
        </p:nvSpPr>
        <p:spPr>
          <a:xfrm>
            <a:off x="838200" y="2343151"/>
            <a:ext cx="7477125" cy="4514849"/>
          </a:xfrm>
        </p:spPr>
        <p:txBody>
          <a:bodyPr rIns="182880"/>
          <a:lstStyle/>
          <a:p>
            <a:pPr marL="457200" indent="-457200" eaLnBrk="1" hangingPunct="1">
              <a:spcBef>
                <a:spcPts val="1800"/>
              </a:spcBef>
              <a:buFont typeface="Wingdings" pitchFamily="2" charset="2"/>
              <a:buChar char="ü"/>
              <a:tabLst>
                <a:tab pos="60325" algn="l"/>
              </a:tabLst>
              <a:defRPr/>
            </a:pPr>
            <a:r>
              <a:rPr lang="en-US" dirty="0" smtClean="0"/>
              <a:t>When </a:t>
            </a:r>
            <a:r>
              <a:rPr lang="en-US" u="sng" dirty="0" smtClean="0"/>
              <a:t>any</a:t>
            </a:r>
            <a:r>
              <a:rPr lang="en-US" dirty="0" smtClean="0"/>
              <a:t> phase of a project is federally-funded</a:t>
            </a:r>
          </a:p>
          <a:p>
            <a:pPr marL="457200" indent="-457200" eaLnBrk="1" hangingPunct="1">
              <a:spcBef>
                <a:spcPts val="1800"/>
              </a:spcBef>
              <a:buFont typeface="Wingdings" pitchFamily="2" charset="2"/>
              <a:buChar char="ü"/>
              <a:tabLst>
                <a:tab pos="60325" algn="l"/>
              </a:tabLst>
              <a:defRPr/>
            </a:pPr>
            <a:r>
              <a:rPr lang="en-US" dirty="0" smtClean="0"/>
              <a:t>When real </a:t>
            </a:r>
            <a:r>
              <a:rPr lang="en-US" dirty="0"/>
              <a:t>property is </a:t>
            </a:r>
            <a:r>
              <a:rPr lang="en-US" dirty="0" smtClean="0"/>
              <a:t>acquired       </a:t>
            </a:r>
            <a:endParaRPr lang="en-US" dirty="0"/>
          </a:p>
          <a:p>
            <a:pPr marL="457200" indent="-457200" eaLnBrk="1" hangingPunct="1">
              <a:spcBef>
                <a:spcPts val="1800"/>
              </a:spcBef>
              <a:buFont typeface="Wingdings" pitchFamily="2" charset="2"/>
              <a:buChar char="ü"/>
              <a:tabLst>
                <a:tab pos="60325" algn="l"/>
              </a:tabLst>
              <a:defRPr/>
            </a:pPr>
            <a:r>
              <a:rPr lang="en-US" dirty="0" smtClean="0"/>
              <a:t>When property owners and/or tenants are  displaced as a direct result of land acquisition, demolition or property redevelopment</a:t>
            </a:r>
            <a:endParaRPr lang="en-US" dirty="0"/>
          </a:p>
          <a:p>
            <a:pPr marL="404813" indent="-404813" eaLnBrk="1" hangingPunct="1">
              <a:buFontTx/>
              <a:buNone/>
              <a:tabLst>
                <a:tab pos="60325" algn="l"/>
              </a:tabLst>
              <a:defRPr/>
            </a:pPr>
            <a:endParaRPr lang="en-US" dirty="0"/>
          </a:p>
        </p:txBody>
      </p:sp>
      <p:sp>
        <p:nvSpPr>
          <p:cNvPr id="2" name="Slide Number Placeholder 1"/>
          <p:cNvSpPr>
            <a:spLocks noGrp="1"/>
          </p:cNvSpPr>
          <p:nvPr>
            <p:ph type="sldNum" sz="quarter" idx="12"/>
          </p:nvPr>
        </p:nvSpPr>
        <p:spPr/>
        <p:txBody>
          <a:bodyPr/>
          <a:lstStyle/>
          <a:p>
            <a:fld id="{7C2E60FD-8F91-4B88-A8EB-56313975122B}" type="slidenum">
              <a:rPr lang="en-US" smtClean="0">
                <a:solidFill>
                  <a:prstClr val="black">
                    <a:tint val="75000"/>
                  </a:prstClr>
                </a:solidFill>
              </a:rPr>
              <a:pPr/>
              <a:t>13</a:t>
            </a:fld>
            <a:endParaRPr lang="en-US">
              <a:solidFill>
                <a:prstClr val="black">
                  <a:tint val="75000"/>
                </a:prstClr>
              </a:solidFill>
            </a:endParaRPr>
          </a:p>
        </p:txBody>
      </p:sp>
      <p:sp>
        <p:nvSpPr>
          <p:cNvPr id="31748" name="Text Box 5"/>
          <p:cNvSpPr txBox="1">
            <a:spLocks noChangeArrowheads="1"/>
          </p:cNvSpPr>
          <p:nvPr/>
        </p:nvSpPr>
        <p:spPr bwMode="auto">
          <a:xfrm>
            <a:off x="2286000" y="1560513"/>
            <a:ext cx="4953000" cy="366712"/>
          </a:xfrm>
          <a:prstGeom prst="rect">
            <a:avLst/>
          </a:prstGeom>
          <a:noFill/>
          <a:ln w="9525">
            <a:noFill/>
            <a:miter lim="800000"/>
            <a:headEnd/>
            <a:tailEnd/>
          </a:ln>
        </p:spPr>
        <p:txBody>
          <a:bodyPr/>
          <a:lstStyle/>
          <a:p>
            <a:pPr algn="ctr"/>
            <a:endParaRPr lang="en-US">
              <a:solidFill>
                <a:srgbClr val="000000"/>
              </a:solidFill>
            </a:endParaRPr>
          </a:p>
        </p:txBody>
      </p:sp>
      <p:sp>
        <p:nvSpPr>
          <p:cNvPr id="31749" name="Text Box 19"/>
          <p:cNvSpPr txBox="1">
            <a:spLocks noChangeArrowheads="1"/>
          </p:cNvSpPr>
          <p:nvPr/>
        </p:nvSpPr>
        <p:spPr bwMode="auto">
          <a:xfrm>
            <a:off x="1524000" y="1712913"/>
            <a:ext cx="6553200" cy="366712"/>
          </a:xfrm>
          <a:prstGeom prst="rect">
            <a:avLst/>
          </a:prstGeom>
          <a:noFill/>
          <a:ln w="9525">
            <a:noFill/>
            <a:miter lim="800000"/>
            <a:headEnd/>
            <a:tailEnd/>
          </a:ln>
        </p:spPr>
        <p:txBody>
          <a:bodyPr>
            <a:spAutoFit/>
          </a:bodyPr>
          <a:lstStyle/>
          <a:p>
            <a:pPr algn="ctr"/>
            <a:endParaRPr lang="en-US">
              <a:solidFill>
                <a:srgbClr val="000000"/>
              </a:solidFill>
            </a:endParaRPr>
          </a:p>
        </p:txBody>
      </p:sp>
    </p:spTree>
    <p:extLst>
      <p:ext uri="{BB962C8B-B14F-4D97-AF65-F5344CB8AC3E}">
        <p14:creationId xmlns:p14="http://schemas.microsoft.com/office/powerpoint/2010/main" val="21609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p:txBody>
          <a:bodyPr/>
          <a:lstStyle/>
          <a:p>
            <a:r>
              <a:rPr lang="en-US">
                <a:hlinkClick r:id="rId3" action="ppaction://hlinkfile"/>
              </a:rPr>
              <a:t>Public Law 3.JPG</a:t>
            </a:r>
            <a:endParaRPr lang="en-US"/>
          </a:p>
        </p:txBody>
      </p:sp>
      <p:sp>
        <p:nvSpPr>
          <p:cNvPr id="2" name="Slide Number Placeholder 1"/>
          <p:cNvSpPr>
            <a:spLocks noGrp="1"/>
          </p:cNvSpPr>
          <p:nvPr>
            <p:ph type="sldNum" sz="quarter" idx="12"/>
          </p:nvPr>
        </p:nvSpPr>
        <p:spPr/>
        <p:txBody>
          <a:bodyPr/>
          <a:lstStyle/>
          <a:p>
            <a:fld id="{7C2E60FD-8F91-4B88-A8EB-56313975122B}" type="slidenum">
              <a:rPr lang="en-US" smtClean="0">
                <a:solidFill>
                  <a:prstClr val="black">
                    <a:tint val="75000"/>
                  </a:prstClr>
                </a:solidFill>
              </a:rPr>
              <a:pPr/>
              <a:t>14</a:t>
            </a:fld>
            <a:endParaRPr lang="en-US">
              <a:solidFill>
                <a:prstClr val="black">
                  <a:tint val="75000"/>
                </a:prstClr>
              </a:solidFill>
            </a:endParaRPr>
          </a:p>
        </p:txBody>
      </p:sp>
      <p:pic>
        <p:nvPicPr>
          <p:cNvPr id="51204" name="Picture 4" descr="Bubble chart showing the major components of the Uniform Act.&#10;Public Law 91-646&#10;&#10;Title I General Provisions&#10;-Definitions&#10;-Eligibility&#10;&#10;Title II Relocation&#10;-Moving&#10;-Replacement Housing&#10;-Relocation Services&#10;&#10;Title III Acquisition&#10;-Appraisal&#10;-Negotiations"/>
          <p:cNvPicPr>
            <a:picLocks noChangeAspect="1" noChangeArrowheads="1"/>
          </p:cNvPicPr>
          <p:nvPr/>
        </p:nvPicPr>
        <p:blipFill>
          <a:blip r:embed="rId4" cstate="print"/>
          <a:stretch>
            <a:fillRect/>
          </a:stretch>
        </p:blipFill>
        <p:spPr bwMode="auto">
          <a:xfrm>
            <a:off x="0" y="1676400"/>
            <a:ext cx="9144000" cy="5181600"/>
          </a:xfrm>
          <a:prstGeom prst="rect">
            <a:avLst/>
          </a:prstGeom>
          <a:noFill/>
          <a:ln>
            <a:noFill/>
          </a:ln>
        </p:spPr>
      </p:pic>
      <p:sp>
        <p:nvSpPr>
          <p:cNvPr id="51205" name="Text Box 5"/>
          <p:cNvSpPr txBox="1">
            <a:spLocks noChangeArrowheads="1"/>
          </p:cNvSpPr>
          <p:nvPr/>
        </p:nvSpPr>
        <p:spPr bwMode="auto">
          <a:xfrm>
            <a:off x="14514" y="1081760"/>
            <a:ext cx="9144000" cy="646331"/>
          </a:xfrm>
          <a:prstGeom prst="rect">
            <a:avLst/>
          </a:prstGeom>
          <a:noFill/>
          <a:ln w="9525">
            <a:noFill/>
            <a:miter lim="800000"/>
            <a:headEnd/>
            <a:tailEnd/>
          </a:ln>
          <a:effectLst/>
        </p:spPr>
        <p:txBody>
          <a:bodyPr wrap="square">
            <a:spAutoFit/>
          </a:bodyPr>
          <a:lstStyle/>
          <a:p>
            <a:pPr algn="ctr">
              <a:spcBef>
                <a:spcPct val="50000"/>
              </a:spcBef>
            </a:pPr>
            <a:r>
              <a:rPr lang="en-US" sz="3600" b="1" dirty="0">
                <a:solidFill>
                  <a:srgbClr val="000066"/>
                </a:solidFill>
                <a:latin typeface="Tahoma" charset="0"/>
              </a:rPr>
              <a:t>Major Components of the Uniform Act</a:t>
            </a:r>
          </a:p>
        </p:txBody>
      </p:sp>
    </p:spTree>
    <p:extLst>
      <p:ext uri="{BB962C8B-B14F-4D97-AF65-F5344CB8AC3E}">
        <p14:creationId xmlns:p14="http://schemas.microsoft.com/office/powerpoint/2010/main" val="28250830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334"/>
            <a:ext cx="8229600" cy="1548466"/>
          </a:xfrm>
        </p:spPr>
        <p:txBody>
          <a:bodyPr>
            <a:normAutofit/>
          </a:bodyPr>
          <a:lstStyle/>
          <a:p>
            <a:r>
              <a:rPr lang="en-US" b="1" dirty="0" smtClean="0"/>
              <a:t>Basic Requirements of</a:t>
            </a:r>
            <a:br>
              <a:rPr lang="en-US" b="1" dirty="0" smtClean="0"/>
            </a:br>
            <a:r>
              <a:rPr lang="en-US" b="1" dirty="0" smtClean="0"/>
              <a:t>49 CFR Part 24  (URA)</a:t>
            </a:r>
            <a:endParaRPr lang="en-US" dirty="0"/>
          </a:p>
        </p:txBody>
      </p:sp>
      <p:sp>
        <p:nvSpPr>
          <p:cNvPr id="3" name="Text Placeholder 2"/>
          <p:cNvSpPr>
            <a:spLocks noGrp="1"/>
          </p:cNvSpPr>
          <p:nvPr>
            <p:ph idx="1"/>
          </p:nvPr>
        </p:nvSpPr>
        <p:spPr>
          <a:xfrm>
            <a:off x="381000" y="2819400"/>
            <a:ext cx="8305800" cy="3810000"/>
          </a:xfrm>
        </p:spPr>
        <p:txBody>
          <a:bodyPr>
            <a:normAutofit fontScale="92500" lnSpcReduction="20000"/>
          </a:bodyPr>
          <a:lstStyle/>
          <a:p>
            <a:pPr marL="609600" indent="-609600">
              <a:buFont typeface="Wingdings" pitchFamily="2" charset="2"/>
              <a:buAutoNum type="arabicPeriod"/>
            </a:pPr>
            <a:r>
              <a:rPr lang="en-US" b="1" dirty="0" smtClean="0">
                <a:latin typeface="Franklin Gothic Book" pitchFamily="34" charset="0"/>
              </a:rPr>
              <a:t>Appraise FMV of property to be acquired</a:t>
            </a:r>
          </a:p>
          <a:p>
            <a:pPr marL="609600" indent="-609600">
              <a:buFont typeface="Wingdings" pitchFamily="2" charset="2"/>
              <a:buAutoNum type="arabicPeriod"/>
            </a:pPr>
            <a:r>
              <a:rPr lang="en-US" b="1" dirty="0" smtClean="0">
                <a:latin typeface="Franklin Gothic Book" pitchFamily="34" charset="0"/>
              </a:rPr>
              <a:t>Agency Review and approval of appraisals</a:t>
            </a:r>
          </a:p>
          <a:p>
            <a:pPr marL="609600" indent="-609600">
              <a:buFont typeface="Wingdings" pitchFamily="2" charset="2"/>
              <a:buAutoNum type="arabicPeriod"/>
            </a:pPr>
            <a:r>
              <a:rPr lang="en-US" b="1" dirty="0" smtClean="0">
                <a:latin typeface="Franklin Gothic Book" pitchFamily="34" charset="0"/>
              </a:rPr>
              <a:t> Agency Determination </a:t>
            </a:r>
            <a:r>
              <a:rPr lang="en-US" b="1" smtClean="0">
                <a:latin typeface="Franklin Gothic Book" pitchFamily="34" charset="0"/>
              </a:rPr>
              <a:t>of FMV</a:t>
            </a:r>
            <a:endParaRPr lang="en-US" b="1" dirty="0" smtClean="0">
              <a:latin typeface="Franklin Gothic Book" pitchFamily="34" charset="0"/>
            </a:endParaRPr>
          </a:p>
          <a:p>
            <a:pPr marL="609600" indent="-609600">
              <a:buFont typeface="Wingdings" pitchFamily="2" charset="2"/>
              <a:buAutoNum type="arabicPeriod"/>
            </a:pPr>
            <a:r>
              <a:rPr lang="en-US" b="1" dirty="0" smtClean="0">
                <a:latin typeface="Franklin Gothic Book" pitchFamily="34" charset="0"/>
              </a:rPr>
              <a:t>Offer no less than FMV, in writing</a:t>
            </a:r>
          </a:p>
          <a:p>
            <a:pPr marL="609600" indent="-609600">
              <a:buFont typeface="Wingdings" pitchFamily="2" charset="2"/>
              <a:buAutoNum type="arabicPeriod"/>
            </a:pPr>
            <a:r>
              <a:rPr lang="en-US" b="1" dirty="0" smtClean="0">
                <a:latin typeface="Franklin Gothic Book" pitchFamily="34" charset="0"/>
              </a:rPr>
              <a:t>Negotiate in Good Faith</a:t>
            </a:r>
          </a:p>
          <a:p>
            <a:pPr marL="609600" indent="-609600">
              <a:buFont typeface="Wingdings" pitchFamily="2" charset="2"/>
              <a:buAutoNum type="arabicPeriod"/>
            </a:pPr>
            <a:r>
              <a:rPr lang="en-US" b="1" dirty="0" smtClean="0">
                <a:latin typeface="Franklin Gothic Book" pitchFamily="34" charset="0"/>
              </a:rPr>
              <a:t>Avoid litigation if possible</a:t>
            </a:r>
          </a:p>
          <a:p>
            <a:pPr marL="609600" indent="-609600">
              <a:buFont typeface="Wingdings" pitchFamily="2" charset="2"/>
              <a:buAutoNum type="arabicPeriod"/>
            </a:pPr>
            <a:r>
              <a:rPr lang="en-US" b="1" dirty="0" smtClean="0">
                <a:latin typeface="Franklin Gothic Book" pitchFamily="34" charset="0"/>
              </a:rPr>
              <a:t>Relocate residences, businesses, others</a:t>
            </a:r>
          </a:p>
          <a:p>
            <a:pPr marL="609600" indent="-609600">
              <a:buFont typeface="Wingdings" pitchFamily="2" charset="2"/>
              <a:buAutoNum type="arabicPeriod"/>
            </a:pPr>
            <a:r>
              <a:rPr lang="en-US" b="1" dirty="0" smtClean="0">
                <a:latin typeface="Franklin Gothic Book" pitchFamily="34" charset="0"/>
              </a:rPr>
              <a:t>Provide relocation Advisory Services</a:t>
            </a:r>
          </a:p>
          <a:p>
            <a:endParaRPr lang="en-US" dirty="0"/>
          </a:p>
        </p:txBody>
      </p:sp>
      <p:sp>
        <p:nvSpPr>
          <p:cNvPr id="5" name="Slide Number Placeholder 4"/>
          <p:cNvSpPr>
            <a:spLocks noGrp="1"/>
          </p:cNvSpPr>
          <p:nvPr>
            <p:ph type="sldNum" sz="quarter" idx="12"/>
          </p:nvPr>
        </p:nvSpPr>
        <p:spPr/>
        <p:txBody>
          <a:bodyPr/>
          <a:lstStyle/>
          <a:p>
            <a:fld id="{88FEC0B4-A974-442A-8700-9055BC7207BD}" type="slidenum">
              <a:rPr lang="en-US" smtClean="0">
                <a:solidFill>
                  <a:prstClr val="black">
                    <a:tint val="75000"/>
                  </a:prstClr>
                </a:solidFill>
              </a:rPr>
              <a:pPr/>
              <a:t>15</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Quick Review</a:t>
            </a:r>
            <a:endParaRPr lang="en-US" dirty="0"/>
          </a:p>
        </p:txBody>
      </p:sp>
      <p:sp>
        <p:nvSpPr>
          <p:cNvPr id="3" name="Content Placeholder 2"/>
          <p:cNvSpPr>
            <a:spLocks noGrp="1"/>
          </p:cNvSpPr>
          <p:nvPr>
            <p:ph idx="1"/>
          </p:nvPr>
        </p:nvSpPr>
        <p:spPr>
          <a:xfrm>
            <a:off x="381000" y="2286000"/>
            <a:ext cx="8458200" cy="4572000"/>
          </a:xfrm>
        </p:spPr>
        <p:txBody>
          <a:bodyPr>
            <a:normAutofit fontScale="92500"/>
          </a:bodyPr>
          <a:lstStyle/>
          <a:p>
            <a:pPr>
              <a:spcAft>
                <a:spcPts val="1800"/>
              </a:spcAft>
            </a:pPr>
            <a:r>
              <a:rPr lang="en-US" dirty="0" smtClean="0"/>
              <a:t>What rights do the </a:t>
            </a:r>
            <a:r>
              <a:rPr lang="en-US" dirty="0"/>
              <a:t>5</a:t>
            </a:r>
            <a:r>
              <a:rPr lang="en-US" baseline="30000" dirty="0"/>
              <a:t>th</a:t>
            </a:r>
            <a:r>
              <a:rPr lang="en-US" dirty="0"/>
              <a:t> </a:t>
            </a:r>
            <a:r>
              <a:rPr lang="en-US" dirty="0" smtClean="0"/>
              <a:t>&amp; </a:t>
            </a:r>
            <a:r>
              <a:rPr lang="en-US" dirty="0"/>
              <a:t>14</a:t>
            </a:r>
            <a:r>
              <a:rPr lang="en-US" baseline="30000" dirty="0"/>
              <a:t>th</a:t>
            </a:r>
            <a:r>
              <a:rPr lang="en-US" dirty="0"/>
              <a:t> amendments </a:t>
            </a:r>
            <a:r>
              <a:rPr lang="en-US" dirty="0" smtClean="0"/>
              <a:t>convey?</a:t>
            </a:r>
            <a:endParaRPr lang="en-US" dirty="0"/>
          </a:p>
          <a:p>
            <a:pPr>
              <a:spcAft>
                <a:spcPts val="1800"/>
              </a:spcAft>
            </a:pPr>
            <a:r>
              <a:rPr lang="en-US" dirty="0" smtClean="0"/>
              <a:t>What is the two-fold purpose </a:t>
            </a:r>
            <a:r>
              <a:rPr lang="en-US" dirty="0"/>
              <a:t>of the Uniform </a:t>
            </a:r>
            <a:r>
              <a:rPr lang="en-US" dirty="0" smtClean="0"/>
              <a:t>Act?</a:t>
            </a:r>
          </a:p>
          <a:p>
            <a:pPr>
              <a:spcAft>
                <a:spcPts val="1800"/>
              </a:spcAft>
            </a:pPr>
            <a:r>
              <a:rPr lang="en-US" dirty="0" smtClean="0"/>
              <a:t>Who must follow the Uniform Act?</a:t>
            </a:r>
            <a:endParaRPr lang="en-US" dirty="0"/>
          </a:p>
          <a:p>
            <a:pPr>
              <a:spcAft>
                <a:spcPts val="1800"/>
              </a:spcAft>
            </a:pPr>
            <a:r>
              <a:rPr lang="en-US" dirty="0"/>
              <a:t>W</a:t>
            </a:r>
            <a:r>
              <a:rPr lang="en-US" dirty="0" smtClean="0"/>
              <a:t>hen must an </a:t>
            </a:r>
            <a:r>
              <a:rPr lang="en-US" dirty="0"/>
              <a:t>Agency must follow the </a:t>
            </a:r>
            <a:r>
              <a:rPr lang="en-US" dirty="0" smtClean="0"/>
              <a:t>URA Act?</a:t>
            </a:r>
          </a:p>
          <a:p>
            <a:pPr>
              <a:spcAft>
                <a:spcPts val="1800"/>
              </a:spcAft>
            </a:pPr>
            <a:r>
              <a:rPr lang="en-US" dirty="0" smtClean="0"/>
              <a:t>What do you risk if there is non-compliance?</a:t>
            </a:r>
            <a:endParaRPr lang="en-US" dirty="0"/>
          </a:p>
          <a:p>
            <a:endParaRPr lang="en-US" dirty="0"/>
          </a:p>
        </p:txBody>
      </p:sp>
      <p:sp>
        <p:nvSpPr>
          <p:cNvPr id="4" name="Slide Number Placeholder 3"/>
          <p:cNvSpPr>
            <a:spLocks noGrp="1"/>
          </p:cNvSpPr>
          <p:nvPr>
            <p:ph type="sldNum" sz="quarter" idx="12"/>
          </p:nvPr>
        </p:nvSpPr>
        <p:spPr/>
        <p:txBody>
          <a:bodyPr/>
          <a:lstStyle/>
          <a:p>
            <a:fld id="{7C2E60FD-8F91-4B88-A8EB-56313975122B}" type="slidenum">
              <a:rPr lang="en-US" smtClean="0">
                <a:solidFill>
                  <a:prstClr val="black">
                    <a:tint val="75000"/>
                  </a:prstClr>
                </a:solidFill>
              </a:rPr>
              <a:pPr/>
              <a:t>16</a:t>
            </a:fld>
            <a:endParaRPr lang="en-US">
              <a:solidFill>
                <a:prstClr val="black">
                  <a:tint val="75000"/>
                </a:prstClr>
              </a:solidFill>
            </a:endParaRPr>
          </a:p>
        </p:txBody>
      </p:sp>
    </p:spTree>
    <p:extLst>
      <p:ext uri="{BB962C8B-B14F-4D97-AF65-F5344CB8AC3E}">
        <p14:creationId xmlns:p14="http://schemas.microsoft.com/office/powerpoint/2010/main" val="3153751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0"/>
            <a:ext cx="838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C2E60FD-8F91-4B88-A8EB-56313975122B}" type="slidenum">
              <a:rPr lang="en-US" smtClean="0">
                <a:solidFill>
                  <a:prstClr val="black">
                    <a:tint val="75000"/>
                  </a:prstClr>
                </a:solidFill>
              </a:rPr>
              <a:pPr/>
              <a:t>17</a:t>
            </a:fld>
            <a:endParaRPr lang="en-US">
              <a:solidFill>
                <a:prstClr val="black">
                  <a:tint val="75000"/>
                </a:prstClr>
              </a:solidFill>
            </a:endParaRPr>
          </a:p>
        </p:txBody>
      </p:sp>
    </p:spTree>
    <p:extLst>
      <p:ext uri="{BB962C8B-B14F-4D97-AF65-F5344CB8AC3E}">
        <p14:creationId xmlns:p14="http://schemas.microsoft.com/office/powerpoint/2010/main" val="1059450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Contact Information</a:t>
            </a:r>
            <a:r>
              <a:rPr lang="en-US" dirty="0" smtClean="0"/>
              <a:t>:</a:t>
            </a:r>
            <a:endParaRPr lang="en-US" dirty="0"/>
          </a:p>
        </p:txBody>
      </p:sp>
      <p:sp>
        <p:nvSpPr>
          <p:cNvPr id="3" name="Content Placeholder 2"/>
          <p:cNvSpPr>
            <a:spLocks noGrp="1"/>
          </p:cNvSpPr>
          <p:nvPr>
            <p:ph idx="1"/>
          </p:nvPr>
        </p:nvSpPr>
        <p:spPr/>
        <p:txBody>
          <a:bodyPr/>
          <a:lstStyle/>
          <a:p>
            <a:r>
              <a:rPr lang="en-US" sz="3200" b="1" dirty="0" smtClean="0"/>
              <a:t>Michael Dawson</a:t>
            </a:r>
          </a:p>
          <a:p>
            <a:r>
              <a:rPr lang="en-US" sz="3200" b="1" dirty="0" smtClean="0"/>
              <a:t>Realty Officer </a:t>
            </a:r>
          </a:p>
          <a:p>
            <a:r>
              <a:rPr lang="en-US" sz="2400" dirty="0" smtClean="0"/>
              <a:t>FHWA NC Division</a:t>
            </a:r>
          </a:p>
          <a:p>
            <a:r>
              <a:rPr lang="en-US" sz="2400" dirty="0" smtClean="0"/>
              <a:t>310 New Bern Ave, Suite 424</a:t>
            </a:r>
          </a:p>
          <a:p>
            <a:r>
              <a:rPr lang="en-US" sz="2400" dirty="0" smtClean="0"/>
              <a:t>Raleigh, NC 27601</a:t>
            </a:r>
          </a:p>
          <a:p>
            <a:endParaRPr lang="en-US" sz="1400" dirty="0" smtClean="0"/>
          </a:p>
          <a:p>
            <a:r>
              <a:rPr lang="en-US" sz="3200" dirty="0" smtClean="0">
                <a:latin typeface="Arial Black" pitchFamily="34" charset="0"/>
              </a:rPr>
              <a:t>919-747-7009</a:t>
            </a:r>
          </a:p>
          <a:p>
            <a:r>
              <a:rPr lang="en-US" sz="3600" dirty="0" smtClean="0">
                <a:solidFill>
                  <a:srgbClr val="0070C0"/>
                </a:solidFill>
                <a:latin typeface="Arial Rounded MT Bold" pitchFamily="34" charset="0"/>
              </a:rPr>
              <a:t>michael.dawson@dot.gov</a:t>
            </a:r>
            <a:r>
              <a:rPr lang="en-US" sz="3200" dirty="0" smtClean="0">
                <a:latin typeface="Arial Black" pitchFamily="34" charset="0"/>
              </a:rPr>
              <a:t> </a:t>
            </a:r>
            <a:endParaRPr lang="en-US" sz="3200" dirty="0">
              <a:latin typeface="Arial Black" pitchFamily="34" charset="0"/>
            </a:endParaRPr>
          </a:p>
        </p:txBody>
      </p:sp>
      <p:sp>
        <p:nvSpPr>
          <p:cNvPr id="4" name="Rectangle 3"/>
          <p:cNvSpPr/>
          <p:nvPr/>
        </p:nvSpPr>
        <p:spPr>
          <a:xfrm>
            <a:off x="2286000" y="2967335"/>
            <a:ext cx="4572000" cy="369332"/>
          </a:xfrm>
          <a:prstGeom prst="rect">
            <a:avLst/>
          </a:prstGeom>
        </p:spPr>
        <p:txBody>
          <a:bodyPr>
            <a:spAutoFit/>
          </a:bodyPr>
          <a:lstStyle/>
          <a:p>
            <a:pPr lvl="0" algn="just"/>
            <a:endParaRPr lang="en-US" dirty="0">
              <a:cs typeface="Arial" panose="020B0604020202020204" pitchFamily="34" charset="0"/>
            </a:endParaRPr>
          </a:p>
        </p:txBody>
      </p:sp>
      <p:sp>
        <p:nvSpPr>
          <p:cNvPr id="174082" name="AutoShape 2" descr="Image result for FHW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084" name="AutoShape 4" descr="Image result for FHW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FHWA_logo.jpg"/>
          <p:cNvPicPr>
            <a:picLocks noChangeAspect="1"/>
          </p:cNvPicPr>
          <p:nvPr/>
        </p:nvPicPr>
        <p:blipFill>
          <a:blip r:embed="rId3" cstate="print"/>
          <a:stretch>
            <a:fillRect/>
          </a:stretch>
        </p:blipFill>
        <p:spPr>
          <a:xfrm>
            <a:off x="6016752" y="0"/>
            <a:ext cx="3127248" cy="838200"/>
          </a:xfrm>
          <a:prstGeom prst="rect">
            <a:avLst/>
          </a:prstGeom>
        </p:spPr>
      </p:pic>
      <p:pic>
        <p:nvPicPr>
          <p:cNvPr id="9" name="Picture 8" descr="Edna on the Block Island Ferry crop 2 - Copy (2).JPG"/>
          <p:cNvPicPr>
            <a:picLocks noChangeAspect="1"/>
          </p:cNvPicPr>
          <p:nvPr/>
        </p:nvPicPr>
        <p:blipFill>
          <a:blip r:embed="rId4" cstate="print"/>
          <a:stretch>
            <a:fillRect/>
          </a:stretch>
        </p:blipFill>
        <p:spPr>
          <a:xfrm>
            <a:off x="4800600" y="1640772"/>
            <a:ext cx="3796409" cy="33884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19200"/>
          </a:xfrm>
        </p:spPr>
        <p:txBody>
          <a:bodyPr/>
          <a:lstStyle/>
          <a:p>
            <a:r>
              <a:rPr lang="en-US" dirty="0"/>
              <a:t>Learning Outcomes</a:t>
            </a:r>
          </a:p>
        </p:txBody>
      </p:sp>
      <p:sp>
        <p:nvSpPr>
          <p:cNvPr id="3" name="Content Placeholder 2"/>
          <p:cNvSpPr>
            <a:spLocks noGrp="1"/>
          </p:cNvSpPr>
          <p:nvPr>
            <p:ph idx="1"/>
          </p:nvPr>
        </p:nvSpPr>
        <p:spPr>
          <a:xfrm>
            <a:off x="381000" y="1752600"/>
            <a:ext cx="8305800" cy="4800600"/>
          </a:xfrm>
        </p:spPr>
        <p:txBody>
          <a:bodyPr>
            <a:normAutofit lnSpcReduction="10000"/>
          </a:bodyPr>
          <a:lstStyle/>
          <a:p>
            <a:pPr>
              <a:spcAft>
                <a:spcPts val="1800"/>
              </a:spcAft>
              <a:buNone/>
            </a:pPr>
            <a:r>
              <a:rPr lang="en-US" dirty="0"/>
              <a:t>At the end of this lesson, you will be able to:</a:t>
            </a:r>
          </a:p>
          <a:p>
            <a:pPr>
              <a:spcAft>
                <a:spcPts val="1800"/>
              </a:spcAft>
            </a:pPr>
            <a:r>
              <a:rPr lang="en-US" dirty="0" smtClean="0"/>
              <a:t>Identify the rights conveyed in the </a:t>
            </a:r>
            <a:r>
              <a:rPr lang="en-US" dirty="0"/>
              <a:t>5</a:t>
            </a:r>
            <a:r>
              <a:rPr lang="en-US" baseline="30000" dirty="0"/>
              <a:t>th</a:t>
            </a:r>
            <a:r>
              <a:rPr lang="en-US" dirty="0"/>
              <a:t> and 14</a:t>
            </a:r>
            <a:r>
              <a:rPr lang="en-US" baseline="30000" dirty="0"/>
              <a:t>th</a:t>
            </a:r>
            <a:r>
              <a:rPr lang="en-US" dirty="0"/>
              <a:t> amendments to the U. S. Constitution</a:t>
            </a:r>
          </a:p>
          <a:p>
            <a:pPr>
              <a:spcAft>
                <a:spcPts val="1800"/>
              </a:spcAft>
            </a:pPr>
            <a:r>
              <a:rPr lang="en-US" dirty="0"/>
              <a:t>State the </a:t>
            </a:r>
            <a:r>
              <a:rPr lang="en-US" dirty="0" smtClean="0"/>
              <a:t>purposes </a:t>
            </a:r>
            <a:r>
              <a:rPr lang="en-US" dirty="0"/>
              <a:t>of the Uniform Act</a:t>
            </a:r>
            <a:r>
              <a:rPr lang="en-US" dirty="0" smtClean="0"/>
              <a:t>.</a:t>
            </a:r>
          </a:p>
          <a:p>
            <a:pPr>
              <a:spcAft>
                <a:spcPts val="1800"/>
              </a:spcAft>
            </a:pPr>
            <a:r>
              <a:rPr lang="en-US" dirty="0"/>
              <a:t>Explain who must follow the Uniform </a:t>
            </a:r>
            <a:r>
              <a:rPr lang="en-US" dirty="0" smtClean="0"/>
              <a:t>Act</a:t>
            </a:r>
            <a:endParaRPr lang="en-US" dirty="0"/>
          </a:p>
          <a:p>
            <a:pPr>
              <a:spcAft>
                <a:spcPts val="1800"/>
              </a:spcAft>
            </a:pPr>
            <a:r>
              <a:rPr lang="en-US" dirty="0" smtClean="0"/>
              <a:t>Interpret when </a:t>
            </a:r>
            <a:r>
              <a:rPr lang="en-US" dirty="0"/>
              <a:t>an Agency must follow the Uniform </a:t>
            </a:r>
            <a:r>
              <a:rPr lang="en-US" dirty="0" smtClean="0"/>
              <a:t>Act</a:t>
            </a:r>
          </a:p>
          <a:p>
            <a:pPr marL="0" indent="0">
              <a:spcAft>
                <a:spcPts val="1800"/>
              </a:spcAft>
              <a:buNone/>
            </a:pPr>
            <a:endParaRPr lang="en-US" dirty="0"/>
          </a:p>
        </p:txBody>
      </p:sp>
      <p:sp>
        <p:nvSpPr>
          <p:cNvPr id="4" name="Slide Number Placeholder 3"/>
          <p:cNvSpPr>
            <a:spLocks noGrp="1"/>
          </p:cNvSpPr>
          <p:nvPr>
            <p:ph type="sldNum" sz="quarter" idx="12"/>
          </p:nvPr>
        </p:nvSpPr>
        <p:spPr/>
        <p:txBody>
          <a:bodyPr/>
          <a:lstStyle/>
          <a:p>
            <a:fld id="{7C2E60FD-8F91-4B88-A8EB-56313975122B}"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2084214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a:xfrm>
            <a:off x="1792288" y="4800600"/>
            <a:ext cx="5486400" cy="76200"/>
          </a:xfrm>
        </p:spPr>
        <p:txBody>
          <a:bodyPr>
            <a:normAutofit fontScale="90000"/>
          </a:bodyPr>
          <a:lstStyle/>
          <a:p>
            <a:r>
              <a:rPr lang="en-US" dirty="0" smtClean="0"/>
              <a:t/>
            </a:r>
            <a:br>
              <a:rPr lang="en-US" dirty="0" smtClean="0"/>
            </a:br>
            <a:endParaRPr lang="en-US" dirty="0"/>
          </a:p>
        </p:txBody>
      </p:sp>
      <p:sp>
        <p:nvSpPr>
          <p:cNvPr id="10" name="Text Placeholder 9"/>
          <p:cNvSpPr>
            <a:spLocks noGrp="1"/>
          </p:cNvSpPr>
          <p:nvPr>
            <p:ph type="body" sz="half" idx="2"/>
          </p:nvPr>
        </p:nvSpPr>
        <p:spPr>
          <a:xfrm>
            <a:off x="609600" y="533400"/>
            <a:ext cx="8077200" cy="1447800"/>
          </a:xfrm>
        </p:spPr>
        <p:txBody>
          <a:bodyPr>
            <a:noAutofit/>
          </a:bodyPr>
          <a:lstStyle/>
          <a:p>
            <a:pPr algn="ctr"/>
            <a:r>
              <a:rPr lang="en-US" sz="2800" b="1" dirty="0">
                <a:latin typeface="Comic Sans MS" pitchFamily="66" charset="0"/>
              </a:rPr>
              <a:t>When Using Federal-aid funds, </a:t>
            </a:r>
          </a:p>
          <a:p>
            <a:pPr algn="ctr"/>
            <a:r>
              <a:rPr lang="en-US" sz="2800" b="1" dirty="0">
                <a:latin typeface="Comic Sans MS" pitchFamily="66" charset="0"/>
              </a:rPr>
              <a:t>there </a:t>
            </a:r>
            <a:r>
              <a:rPr lang="en-US" sz="2800" b="1" u="sng" dirty="0">
                <a:latin typeface="Comic Sans MS" pitchFamily="66" charset="0"/>
              </a:rPr>
              <a:t>are</a:t>
            </a:r>
            <a:r>
              <a:rPr lang="en-US" sz="2800" b="1" dirty="0">
                <a:latin typeface="Comic Sans MS" pitchFamily="66" charset="0"/>
              </a:rPr>
              <a:t> Strings Attached……</a:t>
            </a:r>
          </a:p>
          <a:p>
            <a:pPr algn="ctr"/>
            <a:endParaRPr lang="en-US" sz="2800" b="1" dirty="0">
              <a:latin typeface="Comic Sans MS" pitchFamily="66" charset="0"/>
            </a:endParaRPr>
          </a:p>
        </p:txBody>
      </p:sp>
      <p:sp>
        <p:nvSpPr>
          <p:cNvPr id="4" name="Slide Number Placeholder 3"/>
          <p:cNvSpPr>
            <a:spLocks noGrp="1"/>
          </p:cNvSpPr>
          <p:nvPr>
            <p:ph type="sldNum" sz="quarter" idx="12"/>
          </p:nvPr>
        </p:nvSpPr>
        <p:spPr>
          <a:xfrm>
            <a:off x="2362200" y="5562600"/>
            <a:ext cx="3962400" cy="762000"/>
          </a:xfrm>
        </p:spPr>
        <p:txBody>
          <a:bodyPr/>
          <a:lstStyle/>
          <a:p>
            <a:pPr algn="ctr"/>
            <a:r>
              <a:rPr lang="en-US" sz="2800" b="1" dirty="0" smtClean="0">
                <a:solidFill>
                  <a:schemeClr val="tx1"/>
                </a:solidFill>
              </a:rPr>
              <a:t>So,  what’s the catch?</a:t>
            </a:r>
            <a:endParaRPr lang="en-US" sz="2800" b="1" dirty="0">
              <a:solidFill>
                <a:schemeClr val="tx1"/>
              </a:solidFill>
            </a:endParaRPr>
          </a:p>
        </p:txBody>
      </p:sp>
      <p:pic>
        <p:nvPicPr>
          <p:cNvPr id="3" name="Picture Placeholder 2"/>
          <p:cNvPicPr>
            <a:picLocks noGrp="1" noChangeAspect="1"/>
          </p:cNvPicPr>
          <p:nvPr>
            <p:ph type="pic" idx="1"/>
          </p:nvPr>
        </p:nvPicPr>
        <p:blipFill>
          <a:blip r:embed="rId3">
            <a:extLst>
              <a:ext uri="{28A0092B-C50C-407E-A947-70E740481C1C}">
                <a14:useLocalDpi xmlns:a14="http://schemas.microsoft.com/office/drawing/2010/main" val="0"/>
              </a:ext>
            </a:extLst>
          </a:blip>
          <a:srcRect t="15527" b="15527"/>
          <a:stretch>
            <a:fillRect/>
          </a:stretch>
        </p:blipFill>
        <p:spPr>
          <a:xfrm>
            <a:off x="1752600" y="1981200"/>
            <a:ext cx="5370512" cy="3429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Noncompliance = No $$.jpg"/>
          <p:cNvPicPr>
            <a:picLocks noGrp="1" noChangeAspect="1"/>
          </p:cNvPicPr>
          <p:nvPr>
            <p:ph idx="1"/>
          </p:nvPr>
        </p:nvPicPr>
        <p:blipFill>
          <a:blip r:embed="rId3" cstate="print"/>
          <a:stretch>
            <a:fillRect/>
          </a:stretch>
        </p:blipFill>
        <p:spPr>
          <a:xfrm>
            <a:off x="0" y="1219200"/>
            <a:ext cx="9067800" cy="5674044"/>
          </a:xfrm>
        </p:spPr>
      </p:pic>
      <p:sp>
        <p:nvSpPr>
          <p:cNvPr id="2" name="Slide Number Placeholder 1"/>
          <p:cNvSpPr>
            <a:spLocks noGrp="1"/>
          </p:cNvSpPr>
          <p:nvPr>
            <p:ph type="sldNum" sz="quarter" idx="12"/>
          </p:nvPr>
        </p:nvSpPr>
        <p:spPr/>
        <p:txBody>
          <a:bodyPr/>
          <a:lstStyle/>
          <a:p>
            <a:fld id="{7C2E60FD-8F91-4B88-A8EB-56313975122B}" type="slidenum">
              <a:rPr lang="en-US" smtClean="0">
                <a:solidFill>
                  <a:prstClr val="black">
                    <a:tint val="75000"/>
                  </a:prstClr>
                </a:solidFill>
              </a:rPr>
              <a:pPr/>
              <a:t>4</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3629" y="0"/>
            <a:ext cx="9144000" cy="1938992"/>
          </a:xfrm>
          <a:prstGeom prst="rect">
            <a:avLst/>
          </a:prstGeom>
          <a:noFill/>
        </p:spPr>
        <p:txBody>
          <a:bodyPr wrap="square" rtlCol="0">
            <a:spAutoFit/>
          </a:bodyPr>
          <a:lstStyle/>
          <a:p>
            <a:pPr algn="ctr"/>
            <a:r>
              <a:rPr lang="en-US" sz="4000" dirty="0" smtClean="0">
                <a:solidFill>
                  <a:schemeClr val="bg1"/>
                </a:solidFill>
              </a:rPr>
              <a:t>Government Property Acquisition: Some History</a:t>
            </a:r>
          </a:p>
          <a:p>
            <a:pPr algn="ctr"/>
            <a:endParaRPr lang="en-US" sz="4000" dirty="0" smtClean="0">
              <a:solidFill>
                <a:schemeClr val="bg1"/>
              </a:solidFill>
              <a:latin typeface="Arial Black" pitchFamily="34" charset="0"/>
            </a:endParaRPr>
          </a:p>
        </p:txBody>
      </p:sp>
      <p:pic>
        <p:nvPicPr>
          <p:cNvPr id="3" name="Picture 2" descr="Dixie Highway.jpg"/>
          <p:cNvPicPr>
            <a:picLocks noChangeAspect="1"/>
          </p:cNvPicPr>
          <p:nvPr/>
        </p:nvPicPr>
        <p:blipFill>
          <a:blip r:embed="rId3" cstate="print"/>
          <a:stretch>
            <a:fillRect/>
          </a:stretch>
        </p:blipFill>
        <p:spPr>
          <a:xfrm>
            <a:off x="3628" y="1752600"/>
            <a:ext cx="9140371" cy="5943600"/>
          </a:xfrm>
          <a:prstGeom prst="rect">
            <a:avLst/>
          </a:prstGeom>
        </p:spPr>
      </p:pic>
    </p:spTree>
    <p:extLst>
      <p:ext uri="{BB962C8B-B14F-4D97-AF65-F5344CB8AC3E}">
        <p14:creationId xmlns:p14="http://schemas.microsoft.com/office/powerpoint/2010/main" val="317101123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228600" y="2209800"/>
            <a:ext cx="8610600" cy="4343400"/>
          </a:xfrm>
        </p:spPr>
        <p:txBody>
          <a:bodyPr>
            <a:normAutofit/>
          </a:bodyPr>
          <a:lstStyle/>
          <a:p>
            <a:pPr eaLnBrk="1" hangingPunct="1">
              <a:buFontTx/>
              <a:buNone/>
            </a:pPr>
            <a:endParaRPr lang="en-US" dirty="0" smtClean="0"/>
          </a:p>
          <a:p>
            <a:pPr algn="ctr" eaLnBrk="1" hangingPunct="1">
              <a:buFontTx/>
              <a:buNone/>
            </a:pPr>
            <a:endParaRPr lang="en-US" dirty="0" smtClean="0"/>
          </a:p>
          <a:p>
            <a:pPr algn="ctr" eaLnBrk="1" hangingPunct="1">
              <a:buFontTx/>
              <a:buNone/>
            </a:pPr>
            <a:endParaRPr lang="en-US" dirty="0" smtClean="0"/>
          </a:p>
          <a:p>
            <a:pPr algn="ctr" eaLnBrk="1" hangingPunct="1">
              <a:buFontTx/>
              <a:buNone/>
            </a:pPr>
            <a:endParaRPr lang="en-US" dirty="0" smtClean="0"/>
          </a:p>
          <a:p>
            <a:pPr algn="ctr" eaLnBrk="1" hangingPunct="1">
              <a:buFontTx/>
              <a:buNone/>
            </a:pPr>
            <a:r>
              <a:rPr lang="en-US" dirty="0" smtClean="0"/>
              <a:t>The power of any sovereign government </a:t>
            </a:r>
          </a:p>
          <a:p>
            <a:pPr algn="ctr" eaLnBrk="1" hangingPunct="1">
              <a:buFontTx/>
              <a:buNone/>
            </a:pPr>
            <a:r>
              <a:rPr lang="en-US" dirty="0" smtClean="0"/>
              <a:t>to take private property without </a:t>
            </a:r>
          </a:p>
          <a:p>
            <a:pPr algn="ctr" eaLnBrk="1" hangingPunct="1">
              <a:buFontTx/>
              <a:buNone/>
            </a:pPr>
            <a:r>
              <a:rPr lang="en-US" dirty="0" smtClean="0"/>
              <a:t>the consent of the owner.</a:t>
            </a:r>
          </a:p>
        </p:txBody>
      </p:sp>
      <p:sp>
        <p:nvSpPr>
          <p:cNvPr id="3" name="Slide Number Placeholder 2"/>
          <p:cNvSpPr>
            <a:spLocks noGrp="1"/>
          </p:cNvSpPr>
          <p:nvPr>
            <p:ph type="sldNum" sz="quarter" idx="12"/>
          </p:nvPr>
        </p:nvSpPr>
        <p:spPr/>
        <p:txBody>
          <a:bodyPr/>
          <a:lstStyle/>
          <a:p>
            <a:fld id="{7C2E60FD-8F91-4B88-A8EB-56313975122B}" type="slidenum">
              <a:rPr lang="en-US" smtClean="0">
                <a:solidFill>
                  <a:prstClr val="black">
                    <a:tint val="75000"/>
                  </a:prstClr>
                </a:solidFill>
              </a:rPr>
              <a:pPr/>
              <a:t>6</a:t>
            </a:fld>
            <a:endParaRPr lang="en-US">
              <a:solidFill>
                <a:prstClr val="black">
                  <a:tint val="75000"/>
                </a:prstClr>
              </a:solidFill>
            </a:endParaRPr>
          </a:p>
        </p:txBody>
      </p:sp>
      <p:pic>
        <p:nvPicPr>
          <p:cNvPr id="6" name="Picture 5" descr="eminent-domain-2000tr3.jpg"/>
          <p:cNvPicPr>
            <a:picLocks noChangeAspect="1"/>
          </p:cNvPicPr>
          <p:nvPr/>
        </p:nvPicPr>
        <p:blipFill>
          <a:blip r:embed="rId3" cstate="print"/>
          <a:stretch>
            <a:fillRect/>
          </a:stretch>
        </p:blipFill>
        <p:spPr>
          <a:xfrm>
            <a:off x="1447800" y="1524000"/>
            <a:ext cx="6096000" cy="2750820"/>
          </a:xfrm>
          <a:prstGeom prst="rect">
            <a:avLst/>
          </a:prstGeom>
        </p:spPr>
      </p:pic>
    </p:spTree>
    <p:extLst>
      <p:ext uri="{BB962C8B-B14F-4D97-AF65-F5344CB8AC3E}">
        <p14:creationId xmlns:p14="http://schemas.microsoft.com/office/powerpoint/2010/main" val="48172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33400" y="762000"/>
            <a:ext cx="8153400" cy="1828800"/>
          </a:xfrm>
        </p:spPr>
        <p:txBody>
          <a:bodyPr>
            <a:normAutofit/>
          </a:bodyPr>
          <a:lstStyle/>
          <a:p>
            <a:pPr eaLnBrk="1" hangingPunct="1"/>
            <a:r>
              <a:rPr lang="en-US" dirty="0" smtClean="0"/>
              <a:t>U. S. Constitutional Limitations on Power of Eminent Domain</a:t>
            </a:r>
          </a:p>
        </p:txBody>
      </p:sp>
      <p:sp>
        <p:nvSpPr>
          <p:cNvPr id="24579" name="Rectangle 3"/>
          <p:cNvSpPr>
            <a:spLocks noGrp="1" noChangeArrowheads="1"/>
          </p:cNvSpPr>
          <p:nvPr>
            <p:ph idx="1"/>
          </p:nvPr>
        </p:nvSpPr>
        <p:spPr>
          <a:xfrm>
            <a:off x="457200" y="2667000"/>
            <a:ext cx="8229600" cy="4373563"/>
          </a:xfrm>
        </p:spPr>
        <p:txBody>
          <a:bodyPr/>
          <a:lstStyle/>
          <a:p>
            <a:pPr algn="ctr" eaLnBrk="1" hangingPunct="1">
              <a:lnSpc>
                <a:spcPct val="90000"/>
              </a:lnSpc>
              <a:buFontTx/>
              <a:buNone/>
            </a:pPr>
            <a:r>
              <a:rPr lang="en-US" b="1" dirty="0" smtClean="0"/>
              <a:t>5th Amendment</a:t>
            </a:r>
          </a:p>
          <a:p>
            <a:pPr algn="ctr" eaLnBrk="1" hangingPunct="1">
              <a:lnSpc>
                <a:spcPct val="90000"/>
              </a:lnSpc>
              <a:buFontTx/>
              <a:buNone/>
            </a:pPr>
            <a:r>
              <a:rPr lang="en-US" dirty="0" smtClean="0"/>
              <a:t>  </a:t>
            </a:r>
            <a:r>
              <a:rPr lang="en-US" i="1" dirty="0" smtClean="0"/>
              <a:t>“…nor shall private property be taken for public use without just compensation.”</a:t>
            </a:r>
          </a:p>
          <a:p>
            <a:pPr algn="ctr" eaLnBrk="1" hangingPunct="1">
              <a:lnSpc>
                <a:spcPct val="90000"/>
              </a:lnSpc>
              <a:buFontTx/>
              <a:buNone/>
            </a:pPr>
            <a:r>
              <a:rPr lang="en-US" b="1" dirty="0" smtClean="0"/>
              <a:t>14th Amendment</a:t>
            </a:r>
          </a:p>
          <a:p>
            <a:pPr algn="ctr" eaLnBrk="1" hangingPunct="1">
              <a:lnSpc>
                <a:spcPct val="90000"/>
              </a:lnSpc>
              <a:buFontTx/>
              <a:buNone/>
            </a:pPr>
            <a:r>
              <a:rPr lang="en-US" dirty="0" smtClean="0"/>
              <a:t>  </a:t>
            </a:r>
            <a:r>
              <a:rPr lang="en-US" i="1" dirty="0" smtClean="0"/>
              <a:t>“…nor shall any State deprive any person of life, liberty, or property, without due process of law…” </a:t>
            </a:r>
          </a:p>
          <a:p>
            <a:pPr eaLnBrk="1" hangingPunct="1">
              <a:lnSpc>
                <a:spcPct val="90000"/>
              </a:lnSpc>
              <a:buFontTx/>
              <a:buNone/>
            </a:pPr>
            <a:endParaRPr lang="en-US" i="1" dirty="0" smtClean="0"/>
          </a:p>
        </p:txBody>
      </p:sp>
      <p:sp>
        <p:nvSpPr>
          <p:cNvPr id="2" name="Slide Number Placeholder 1"/>
          <p:cNvSpPr>
            <a:spLocks noGrp="1"/>
          </p:cNvSpPr>
          <p:nvPr>
            <p:ph type="sldNum" sz="quarter" idx="12"/>
          </p:nvPr>
        </p:nvSpPr>
        <p:spPr/>
        <p:txBody>
          <a:bodyPr/>
          <a:lstStyle/>
          <a:p>
            <a:fld id="{7C2E60FD-8F91-4B88-A8EB-56313975122B}"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1625485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fontScale="90000"/>
          </a:bodyPr>
          <a:lstStyle/>
          <a:p>
            <a:r>
              <a:rPr lang="en-US" b="1" dirty="0"/>
              <a:t>Legal Authority to Acquire Property</a:t>
            </a:r>
            <a:br>
              <a:rPr lang="en-US" b="1" dirty="0"/>
            </a:br>
            <a:endParaRPr lang="en-US" b="1" dirty="0"/>
          </a:p>
        </p:txBody>
      </p:sp>
      <p:sp>
        <p:nvSpPr>
          <p:cNvPr id="124931" name="Rectangle 3"/>
          <p:cNvSpPr>
            <a:spLocks noGrp="1" noChangeArrowheads="1"/>
          </p:cNvSpPr>
          <p:nvPr>
            <p:ph idx="1"/>
          </p:nvPr>
        </p:nvSpPr>
        <p:spPr>
          <a:xfrm>
            <a:off x="990600" y="1981200"/>
            <a:ext cx="7772400" cy="4191000"/>
          </a:xfrm>
          <a:noFill/>
          <a:ln/>
        </p:spPr>
        <p:txBody>
          <a:bodyPr/>
          <a:lstStyle/>
          <a:p>
            <a:pPr>
              <a:lnSpc>
                <a:spcPct val="75000"/>
              </a:lnSpc>
              <a:spcBef>
                <a:spcPct val="0"/>
              </a:spcBef>
              <a:spcAft>
                <a:spcPct val="100000"/>
              </a:spcAft>
              <a:buFont typeface="Wingdings" pitchFamily="2" charset="2"/>
              <a:buNone/>
            </a:pPr>
            <a:r>
              <a:rPr lang="en-US" b="1" dirty="0"/>
              <a:t>	</a:t>
            </a:r>
          </a:p>
        </p:txBody>
      </p:sp>
      <p:sp>
        <p:nvSpPr>
          <p:cNvPr id="3" name="Slide Number Placeholder 2"/>
          <p:cNvSpPr>
            <a:spLocks noGrp="1"/>
          </p:cNvSpPr>
          <p:nvPr>
            <p:ph type="sldNum" sz="quarter" idx="12"/>
          </p:nvPr>
        </p:nvSpPr>
        <p:spPr/>
        <p:txBody>
          <a:bodyPr/>
          <a:lstStyle/>
          <a:p>
            <a:fld id="{7C2E60FD-8F91-4B88-A8EB-56313975122B}" type="slidenum">
              <a:rPr lang="en-US" smtClean="0">
                <a:solidFill>
                  <a:prstClr val="black">
                    <a:tint val="75000"/>
                  </a:prstClr>
                </a:solidFill>
              </a:rPr>
              <a:pPr/>
              <a:t>8</a:t>
            </a:fld>
            <a:endParaRPr lang="en-US">
              <a:solidFill>
                <a:prstClr val="black">
                  <a:tint val="75000"/>
                </a:prstClr>
              </a:solidFill>
            </a:endParaRPr>
          </a:p>
        </p:txBody>
      </p:sp>
      <p:grpSp>
        <p:nvGrpSpPr>
          <p:cNvPr id="2" name="Group 35"/>
          <p:cNvGrpSpPr>
            <a:grpSpLocks/>
          </p:cNvGrpSpPr>
          <p:nvPr/>
        </p:nvGrpSpPr>
        <p:grpSpPr bwMode="auto">
          <a:xfrm>
            <a:off x="152400" y="1566862"/>
            <a:ext cx="8305800" cy="5259387"/>
            <a:chOff x="144" y="672"/>
            <a:chExt cx="4944" cy="3408"/>
          </a:xfrm>
        </p:grpSpPr>
        <p:sp>
          <p:nvSpPr>
            <p:cNvPr id="124964" name="AutoShape 36"/>
            <p:cNvSpPr>
              <a:spLocks noChangeArrowheads="1"/>
            </p:cNvSpPr>
            <p:nvPr/>
          </p:nvSpPr>
          <p:spPr bwMode="auto">
            <a:xfrm>
              <a:off x="912" y="672"/>
              <a:ext cx="4176" cy="3408"/>
            </a:xfrm>
            <a:prstGeom prst="triangle">
              <a:avLst>
                <a:gd name="adj" fmla="val 50000"/>
              </a:avLst>
            </a:prstGeom>
            <a:solidFill>
              <a:srgbClr val="B4BFDC"/>
            </a:solidFill>
            <a:ln w="38100">
              <a:solidFill>
                <a:schemeClr val="bg1"/>
              </a:solidFill>
              <a:miter lim="800000"/>
              <a:headEnd/>
              <a:tailEnd/>
            </a:ln>
            <a:effectLst/>
          </p:spPr>
          <p:txBody>
            <a:bodyPr wrap="none" anchor="ctr"/>
            <a:lstStyle/>
            <a:p>
              <a:pPr algn="ctr"/>
              <a:endParaRPr lang="en-US">
                <a:solidFill>
                  <a:srgbClr val="000000"/>
                </a:solidFill>
              </a:endParaRPr>
            </a:p>
          </p:txBody>
        </p:sp>
        <p:sp>
          <p:nvSpPr>
            <p:cNvPr id="124965" name="AutoShape 37"/>
            <p:cNvSpPr>
              <a:spLocks noChangeArrowheads="1"/>
            </p:cNvSpPr>
            <p:nvPr/>
          </p:nvSpPr>
          <p:spPr bwMode="auto">
            <a:xfrm>
              <a:off x="1392" y="767"/>
              <a:ext cx="3216" cy="2497"/>
            </a:xfrm>
            <a:prstGeom prst="triangle">
              <a:avLst>
                <a:gd name="adj" fmla="val 50000"/>
              </a:avLst>
            </a:prstGeom>
            <a:solidFill>
              <a:srgbClr val="FFBE7D"/>
            </a:solidFill>
            <a:ln w="38100">
              <a:solidFill>
                <a:schemeClr val="bg1"/>
              </a:solidFill>
              <a:miter lim="800000"/>
              <a:headEnd/>
              <a:tailEnd/>
            </a:ln>
            <a:effectLst/>
          </p:spPr>
          <p:txBody>
            <a:bodyPr wrap="none" anchor="ctr"/>
            <a:lstStyle/>
            <a:p>
              <a:pPr algn="ctr"/>
              <a:endParaRPr lang="en-US">
                <a:solidFill>
                  <a:srgbClr val="000000"/>
                </a:solidFill>
              </a:endParaRPr>
            </a:p>
          </p:txBody>
        </p:sp>
        <p:sp>
          <p:nvSpPr>
            <p:cNvPr id="124966" name="AutoShape 38"/>
            <p:cNvSpPr>
              <a:spLocks noChangeArrowheads="1"/>
            </p:cNvSpPr>
            <p:nvPr/>
          </p:nvSpPr>
          <p:spPr bwMode="auto">
            <a:xfrm>
              <a:off x="1872" y="672"/>
              <a:ext cx="2256" cy="1804"/>
            </a:xfrm>
            <a:prstGeom prst="triangle">
              <a:avLst>
                <a:gd name="adj" fmla="val 50000"/>
              </a:avLst>
            </a:prstGeom>
            <a:solidFill>
              <a:srgbClr val="FFBE7D"/>
            </a:solidFill>
            <a:ln w="38100">
              <a:solidFill>
                <a:schemeClr val="bg1"/>
              </a:solidFill>
              <a:miter lim="800000"/>
              <a:headEnd/>
              <a:tailEnd/>
            </a:ln>
            <a:effectLst/>
          </p:spPr>
          <p:txBody>
            <a:bodyPr wrap="none" anchor="ctr"/>
            <a:lstStyle/>
            <a:p>
              <a:pPr algn="ctr"/>
              <a:endParaRPr lang="en-US">
                <a:solidFill>
                  <a:srgbClr val="000000"/>
                </a:solidFill>
              </a:endParaRPr>
            </a:p>
          </p:txBody>
        </p:sp>
        <p:sp>
          <p:nvSpPr>
            <p:cNvPr id="124967" name="AutoShape 39"/>
            <p:cNvSpPr>
              <a:spLocks noChangeArrowheads="1"/>
            </p:cNvSpPr>
            <p:nvPr/>
          </p:nvSpPr>
          <p:spPr bwMode="auto">
            <a:xfrm>
              <a:off x="2304" y="672"/>
              <a:ext cx="1392" cy="1152"/>
            </a:xfrm>
            <a:prstGeom prst="triangle">
              <a:avLst>
                <a:gd name="adj" fmla="val 50000"/>
              </a:avLst>
            </a:prstGeom>
            <a:solidFill>
              <a:srgbClr val="A793D5"/>
            </a:solidFill>
            <a:ln w="38100">
              <a:solidFill>
                <a:schemeClr val="bg1"/>
              </a:solidFill>
              <a:miter lim="800000"/>
              <a:headEnd/>
              <a:tailEnd/>
            </a:ln>
            <a:effectLst/>
          </p:spPr>
          <p:txBody>
            <a:bodyPr wrap="none" anchor="ctr"/>
            <a:lstStyle/>
            <a:p>
              <a:pPr algn="ctr"/>
              <a:endParaRPr lang="en-US">
                <a:solidFill>
                  <a:srgbClr val="000000"/>
                </a:solidFill>
              </a:endParaRPr>
            </a:p>
          </p:txBody>
        </p:sp>
        <p:sp>
          <p:nvSpPr>
            <p:cNvPr id="124968" name="Text Box 40"/>
            <p:cNvSpPr txBox="1">
              <a:spLocks noChangeArrowheads="1"/>
            </p:cNvSpPr>
            <p:nvPr/>
          </p:nvSpPr>
          <p:spPr bwMode="auto">
            <a:xfrm>
              <a:off x="1296" y="3504"/>
              <a:ext cx="3168" cy="192"/>
            </a:xfrm>
            <a:prstGeom prst="rect">
              <a:avLst/>
            </a:prstGeom>
            <a:noFill/>
            <a:ln w="9525">
              <a:noFill/>
              <a:miter lim="800000"/>
              <a:headEnd/>
              <a:tailEnd/>
            </a:ln>
            <a:effectLst/>
          </p:spPr>
          <p:txBody>
            <a:bodyPr>
              <a:spAutoFit/>
            </a:bodyPr>
            <a:lstStyle/>
            <a:p>
              <a:pPr algn="ctr">
                <a:spcBef>
                  <a:spcPct val="50000"/>
                </a:spcBef>
              </a:pPr>
              <a:r>
                <a:rPr lang="en-US" sz="1400" b="1">
                  <a:solidFill>
                    <a:srgbClr val="000000"/>
                  </a:solidFill>
                </a:rPr>
                <a:t>U.S. Constitution 5</a:t>
              </a:r>
              <a:r>
                <a:rPr lang="en-US" sz="1400" b="1" baseline="30000">
                  <a:solidFill>
                    <a:srgbClr val="000000"/>
                  </a:solidFill>
                </a:rPr>
                <a:t>th</a:t>
              </a:r>
              <a:r>
                <a:rPr lang="en-US" sz="1400" b="1">
                  <a:solidFill>
                    <a:srgbClr val="000000"/>
                  </a:solidFill>
                </a:rPr>
                <a:t> and 14</a:t>
              </a:r>
              <a:r>
                <a:rPr lang="en-US" sz="1400" b="1" baseline="30000">
                  <a:solidFill>
                    <a:srgbClr val="000000"/>
                  </a:solidFill>
                </a:rPr>
                <a:t>th</a:t>
              </a:r>
              <a:r>
                <a:rPr lang="en-US" sz="1400" b="1">
                  <a:solidFill>
                    <a:srgbClr val="000000"/>
                  </a:solidFill>
                </a:rPr>
                <a:t> Amendments</a:t>
              </a:r>
            </a:p>
          </p:txBody>
        </p:sp>
        <p:sp>
          <p:nvSpPr>
            <p:cNvPr id="124969" name="Text Box 41"/>
            <p:cNvSpPr txBox="1">
              <a:spLocks noChangeArrowheads="1"/>
            </p:cNvSpPr>
            <p:nvPr/>
          </p:nvSpPr>
          <p:spPr bwMode="auto">
            <a:xfrm>
              <a:off x="2192" y="2832"/>
              <a:ext cx="1471" cy="192"/>
            </a:xfrm>
            <a:prstGeom prst="rect">
              <a:avLst/>
            </a:prstGeom>
            <a:noFill/>
            <a:ln w="9525">
              <a:noFill/>
              <a:miter lim="800000"/>
              <a:headEnd/>
              <a:tailEnd/>
            </a:ln>
            <a:effectLst/>
          </p:spPr>
          <p:txBody>
            <a:bodyPr>
              <a:spAutoFit/>
            </a:bodyPr>
            <a:lstStyle/>
            <a:p>
              <a:pPr algn="ctr">
                <a:spcBef>
                  <a:spcPct val="50000"/>
                </a:spcBef>
              </a:pPr>
              <a:r>
                <a:rPr lang="en-US" sz="1400" b="1">
                  <a:solidFill>
                    <a:srgbClr val="000000"/>
                  </a:solidFill>
                </a:rPr>
                <a:t>State Constitution</a:t>
              </a:r>
            </a:p>
          </p:txBody>
        </p:sp>
        <p:sp>
          <p:nvSpPr>
            <p:cNvPr id="124970" name="Text Box 42"/>
            <p:cNvSpPr txBox="1">
              <a:spLocks noChangeArrowheads="1"/>
            </p:cNvSpPr>
            <p:nvPr/>
          </p:nvSpPr>
          <p:spPr bwMode="auto">
            <a:xfrm>
              <a:off x="1765" y="2112"/>
              <a:ext cx="2325" cy="192"/>
            </a:xfrm>
            <a:prstGeom prst="rect">
              <a:avLst/>
            </a:prstGeom>
            <a:noFill/>
            <a:ln w="9525">
              <a:noFill/>
              <a:miter lim="800000"/>
              <a:headEnd/>
              <a:tailEnd/>
            </a:ln>
            <a:effectLst/>
          </p:spPr>
          <p:txBody>
            <a:bodyPr>
              <a:spAutoFit/>
            </a:bodyPr>
            <a:lstStyle/>
            <a:p>
              <a:pPr algn="ctr">
                <a:spcBef>
                  <a:spcPct val="50000"/>
                </a:spcBef>
              </a:pPr>
              <a:r>
                <a:rPr lang="en-US" sz="1400" b="1">
                  <a:solidFill>
                    <a:srgbClr val="000000"/>
                  </a:solidFill>
                </a:rPr>
                <a:t>State Laws</a:t>
              </a:r>
            </a:p>
          </p:txBody>
        </p:sp>
        <p:sp>
          <p:nvSpPr>
            <p:cNvPr id="124971" name="Text Box 43"/>
            <p:cNvSpPr txBox="1">
              <a:spLocks noChangeArrowheads="1"/>
            </p:cNvSpPr>
            <p:nvPr/>
          </p:nvSpPr>
          <p:spPr bwMode="auto">
            <a:xfrm>
              <a:off x="2400" y="1220"/>
              <a:ext cx="1156" cy="460"/>
            </a:xfrm>
            <a:prstGeom prst="rect">
              <a:avLst/>
            </a:prstGeom>
            <a:noFill/>
            <a:ln w="9525">
              <a:noFill/>
              <a:miter lim="800000"/>
              <a:headEnd/>
              <a:tailEnd/>
            </a:ln>
            <a:effectLst/>
          </p:spPr>
          <p:txBody>
            <a:bodyPr>
              <a:spAutoFit/>
            </a:bodyPr>
            <a:lstStyle/>
            <a:p>
              <a:pPr algn="ctr">
                <a:spcBef>
                  <a:spcPct val="50000"/>
                </a:spcBef>
              </a:pPr>
              <a:r>
                <a:rPr lang="en-US" sz="1400" b="1" dirty="0">
                  <a:solidFill>
                    <a:srgbClr val="000000"/>
                  </a:solidFill>
                </a:rPr>
                <a:t>State Administrative Regulation</a:t>
              </a:r>
            </a:p>
          </p:txBody>
        </p:sp>
        <p:sp>
          <p:nvSpPr>
            <p:cNvPr id="124972" name="Text Box 44"/>
            <p:cNvSpPr txBox="1">
              <a:spLocks noChangeArrowheads="1"/>
            </p:cNvSpPr>
            <p:nvPr/>
          </p:nvSpPr>
          <p:spPr bwMode="auto">
            <a:xfrm>
              <a:off x="144" y="3168"/>
              <a:ext cx="1296" cy="192"/>
            </a:xfrm>
            <a:prstGeom prst="rect">
              <a:avLst/>
            </a:prstGeom>
            <a:noFill/>
            <a:ln w="9525">
              <a:noFill/>
              <a:miter lim="800000"/>
              <a:headEnd/>
              <a:tailEnd/>
            </a:ln>
            <a:effectLst/>
          </p:spPr>
          <p:txBody>
            <a:bodyPr>
              <a:spAutoFit/>
            </a:bodyPr>
            <a:lstStyle/>
            <a:p>
              <a:pPr algn="ctr">
                <a:spcBef>
                  <a:spcPct val="50000"/>
                </a:spcBef>
              </a:pPr>
              <a:r>
                <a:rPr lang="en-US" sz="1400" b="1">
                  <a:solidFill>
                    <a:srgbClr val="000000"/>
                  </a:solidFill>
                </a:rPr>
                <a:t>Federal Uniform Act</a:t>
              </a:r>
            </a:p>
          </p:txBody>
        </p:sp>
        <p:sp>
          <p:nvSpPr>
            <p:cNvPr id="124973" name="Text Box 45"/>
            <p:cNvSpPr txBox="1">
              <a:spLocks noChangeArrowheads="1"/>
            </p:cNvSpPr>
            <p:nvPr/>
          </p:nvSpPr>
          <p:spPr bwMode="auto">
            <a:xfrm>
              <a:off x="384" y="2256"/>
              <a:ext cx="1488" cy="460"/>
            </a:xfrm>
            <a:prstGeom prst="rect">
              <a:avLst/>
            </a:prstGeom>
            <a:noFill/>
            <a:ln w="9525">
              <a:noFill/>
              <a:miter lim="800000"/>
              <a:headEnd/>
              <a:tailEnd/>
            </a:ln>
            <a:effectLst/>
          </p:spPr>
          <p:txBody>
            <a:bodyPr>
              <a:spAutoFit/>
            </a:bodyPr>
            <a:lstStyle/>
            <a:p>
              <a:pPr algn="ctr">
                <a:spcBef>
                  <a:spcPct val="50000"/>
                </a:spcBef>
              </a:pPr>
              <a:r>
                <a:rPr lang="en-US" sz="1400" b="1" dirty="0">
                  <a:solidFill>
                    <a:srgbClr val="000000"/>
                  </a:solidFill>
                </a:rPr>
                <a:t>Uniform Act Implementing Regulations</a:t>
              </a:r>
            </a:p>
          </p:txBody>
        </p:sp>
        <p:sp>
          <p:nvSpPr>
            <p:cNvPr id="124974" name="AutoShape 46"/>
            <p:cNvSpPr>
              <a:spLocks noChangeArrowheads="1"/>
            </p:cNvSpPr>
            <p:nvPr/>
          </p:nvSpPr>
          <p:spPr bwMode="auto">
            <a:xfrm flipV="1">
              <a:off x="1824" y="2400"/>
              <a:ext cx="2352" cy="192"/>
            </a:xfrm>
            <a:custGeom>
              <a:avLst/>
              <a:gdLst>
                <a:gd name="G0" fmla="+- 1083 0 0"/>
                <a:gd name="G1" fmla="+- 21600 0 1083"/>
                <a:gd name="G2" fmla="*/ 1083 1 2"/>
                <a:gd name="G3" fmla="+- 21600 0 G2"/>
                <a:gd name="G4" fmla="+/ 1083 21600 2"/>
                <a:gd name="G5" fmla="+/ G1 0 2"/>
                <a:gd name="G6" fmla="*/ 21600 21600 1083"/>
                <a:gd name="G7" fmla="*/ G6 1 2"/>
                <a:gd name="G8" fmla="+- 21600 0 G7"/>
                <a:gd name="G9" fmla="*/ 21600 1 2"/>
                <a:gd name="G10" fmla="+- 1083 0 G9"/>
                <a:gd name="G11" fmla="?: G10 G8 0"/>
                <a:gd name="G12" fmla="?: G10 G7 21600"/>
                <a:gd name="T0" fmla="*/ 21058 w 21600"/>
                <a:gd name="T1" fmla="*/ 10800 h 21600"/>
                <a:gd name="T2" fmla="*/ 10800 w 21600"/>
                <a:gd name="T3" fmla="*/ 21600 h 21600"/>
                <a:gd name="T4" fmla="*/ 542 w 21600"/>
                <a:gd name="T5" fmla="*/ 10800 h 21600"/>
                <a:gd name="T6" fmla="*/ 10800 w 21600"/>
                <a:gd name="T7" fmla="*/ 0 h 21600"/>
                <a:gd name="T8" fmla="*/ 2342 w 21600"/>
                <a:gd name="T9" fmla="*/ 2342 h 21600"/>
                <a:gd name="T10" fmla="*/ 19258 w 21600"/>
                <a:gd name="T11" fmla="*/ 19258 h 21600"/>
              </a:gdLst>
              <a:ahLst/>
              <a:cxnLst>
                <a:cxn ang="0">
                  <a:pos x="T0" y="T1"/>
                </a:cxn>
                <a:cxn ang="0">
                  <a:pos x="T2" y="T3"/>
                </a:cxn>
                <a:cxn ang="0">
                  <a:pos x="T4" y="T5"/>
                </a:cxn>
                <a:cxn ang="0">
                  <a:pos x="T6" y="T7"/>
                </a:cxn>
              </a:cxnLst>
              <a:rect l="T8" t="T9" r="T10" b="T11"/>
              <a:pathLst>
                <a:path w="21600" h="21600">
                  <a:moveTo>
                    <a:pt x="0" y="0"/>
                  </a:moveTo>
                  <a:lnTo>
                    <a:pt x="1083" y="21600"/>
                  </a:lnTo>
                  <a:lnTo>
                    <a:pt x="20517" y="21600"/>
                  </a:lnTo>
                  <a:lnTo>
                    <a:pt x="21600" y="0"/>
                  </a:lnTo>
                  <a:close/>
                </a:path>
              </a:pathLst>
            </a:custGeom>
            <a:solidFill>
              <a:schemeClr val="bg1"/>
            </a:solidFill>
            <a:ln w="9525">
              <a:noFill/>
              <a:miter lim="800000"/>
              <a:headEnd/>
              <a:tailEnd/>
            </a:ln>
            <a:effectLst/>
          </p:spPr>
          <p:txBody>
            <a:bodyPr wrap="none" anchor="ctr"/>
            <a:lstStyle/>
            <a:p>
              <a:pPr algn="ctr"/>
              <a:endParaRPr lang="en-US">
                <a:solidFill>
                  <a:srgbClr val="000000"/>
                </a:solidFill>
              </a:endParaRPr>
            </a:p>
          </p:txBody>
        </p:sp>
        <p:sp>
          <p:nvSpPr>
            <p:cNvPr id="124975" name="AutoShape 47"/>
            <p:cNvSpPr>
              <a:spLocks noChangeArrowheads="1"/>
            </p:cNvSpPr>
            <p:nvPr/>
          </p:nvSpPr>
          <p:spPr bwMode="auto">
            <a:xfrm flipV="1">
              <a:off x="1344" y="3168"/>
              <a:ext cx="3312" cy="192"/>
            </a:xfrm>
            <a:custGeom>
              <a:avLst/>
              <a:gdLst>
                <a:gd name="G0" fmla="+- 544 0 0"/>
                <a:gd name="G1" fmla="+- 21600 0 544"/>
                <a:gd name="G2" fmla="*/ 544 1 2"/>
                <a:gd name="G3" fmla="+- 21600 0 G2"/>
                <a:gd name="G4" fmla="+/ 544 21600 2"/>
                <a:gd name="G5" fmla="+/ G1 0 2"/>
                <a:gd name="G6" fmla="*/ 21600 21600 544"/>
                <a:gd name="G7" fmla="*/ G6 1 2"/>
                <a:gd name="G8" fmla="+- 21600 0 G7"/>
                <a:gd name="G9" fmla="*/ 21600 1 2"/>
                <a:gd name="G10" fmla="+- 544 0 G9"/>
                <a:gd name="G11" fmla="?: G10 G8 0"/>
                <a:gd name="G12" fmla="?: G10 G7 21600"/>
                <a:gd name="T0" fmla="*/ 21328 w 21600"/>
                <a:gd name="T1" fmla="*/ 10800 h 21600"/>
                <a:gd name="T2" fmla="*/ 10800 w 21600"/>
                <a:gd name="T3" fmla="*/ 21600 h 21600"/>
                <a:gd name="T4" fmla="*/ 272 w 21600"/>
                <a:gd name="T5" fmla="*/ 10800 h 21600"/>
                <a:gd name="T6" fmla="*/ 10800 w 21600"/>
                <a:gd name="T7" fmla="*/ 0 h 21600"/>
                <a:gd name="T8" fmla="*/ 2072 w 21600"/>
                <a:gd name="T9" fmla="*/ 2072 h 21600"/>
                <a:gd name="T10" fmla="*/ 19528 w 21600"/>
                <a:gd name="T11" fmla="*/ 19528 h 21600"/>
              </a:gdLst>
              <a:ahLst/>
              <a:cxnLst>
                <a:cxn ang="0">
                  <a:pos x="T0" y="T1"/>
                </a:cxn>
                <a:cxn ang="0">
                  <a:pos x="T2" y="T3"/>
                </a:cxn>
                <a:cxn ang="0">
                  <a:pos x="T4" y="T5"/>
                </a:cxn>
                <a:cxn ang="0">
                  <a:pos x="T6" y="T7"/>
                </a:cxn>
              </a:cxnLst>
              <a:rect l="T8" t="T9" r="T10" b="T11"/>
              <a:pathLst>
                <a:path w="21600" h="21600">
                  <a:moveTo>
                    <a:pt x="0" y="0"/>
                  </a:moveTo>
                  <a:lnTo>
                    <a:pt x="544" y="21600"/>
                  </a:lnTo>
                  <a:lnTo>
                    <a:pt x="21056" y="21600"/>
                  </a:lnTo>
                  <a:lnTo>
                    <a:pt x="21600" y="0"/>
                  </a:lnTo>
                  <a:close/>
                </a:path>
              </a:pathLst>
            </a:custGeom>
            <a:solidFill>
              <a:schemeClr val="bg1"/>
            </a:solidFill>
            <a:ln w="9525">
              <a:noFill/>
              <a:miter lim="800000"/>
              <a:headEnd/>
              <a:tailEnd/>
            </a:ln>
            <a:effectLst/>
          </p:spPr>
          <p:txBody>
            <a:bodyPr wrap="none" anchor="ctr"/>
            <a:lstStyle/>
            <a:p>
              <a:pPr algn="ctr"/>
              <a:endParaRPr lang="en-US">
                <a:solidFill>
                  <a:srgbClr val="000000"/>
                </a:solidFill>
              </a:endParaRPr>
            </a:p>
          </p:txBody>
        </p:sp>
        <p:sp>
          <p:nvSpPr>
            <p:cNvPr id="124976" name="Line 48"/>
            <p:cNvSpPr>
              <a:spLocks noChangeShapeType="1"/>
            </p:cNvSpPr>
            <p:nvPr/>
          </p:nvSpPr>
          <p:spPr bwMode="auto">
            <a:xfrm>
              <a:off x="1296" y="3264"/>
              <a:ext cx="864" cy="0"/>
            </a:xfrm>
            <a:prstGeom prst="line">
              <a:avLst/>
            </a:prstGeom>
            <a:noFill/>
            <a:ln w="38100">
              <a:solidFill>
                <a:schemeClr val="tx1"/>
              </a:solidFill>
              <a:round/>
              <a:headEnd/>
              <a:tailEnd type="triangle" w="med" len="med"/>
            </a:ln>
            <a:effectLst/>
          </p:spPr>
          <p:txBody>
            <a:bodyPr/>
            <a:lstStyle/>
            <a:p>
              <a:pPr algn="ctr"/>
              <a:endParaRPr lang="en-US">
                <a:solidFill>
                  <a:srgbClr val="000000"/>
                </a:solidFill>
              </a:endParaRPr>
            </a:p>
          </p:txBody>
        </p:sp>
        <p:sp>
          <p:nvSpPr>
            <p:cNvPr id="124977" name="Line 49"/>
            <p:cNvSpPr>
              <a:spLocks noChangeShapeType="1"/>
            </p:cNvSpPr>
            <p:nvPr/>
          </p:nvSpPr>
          <p:spPr bwMode="auto">
            <a:xfrm>
              <a:off x="1488" y="2496"/>
              <a:ext cx="864" cy="0"/>
            </a:xfrm>
            <a:prstGeom prst="line">
              <a:avLst/>
            </a:prstGeom>
            <a:noFill/>
            <a:ln w="38100">
              <a:solidFill>
                <a:schemeClr val="tx1"/>
              </a:solidFill>
              <a:round/>
              <a:headEnd/>
              <a:tailEnd type="triangle" w="med" len="med"/>
            </a:ln>
            <a:effectLst/>
          </p:spPr>
          <p:txBody>
            <a:bodyPr/>
            <a:lstStyle/>
            <a:p>
              <a:pPr algn="ctr"/>
              <a:endParaRPr lang="en-US">
                <a:solidFill>
                  <a:srgbClr val="000000"/>
                </a:solidFill>
              </a:endParaRPr>
            </a:p>
          </p:txBody>
        </p:sp>
      </p:grpSp>
    </p:spTree>
    <p:extLst>
      <p:ext uri="{BB962C8B-B14F-4D97-AF65-F5344CB8AC3E}">
        <p14:creationId xmlns:p14="http://schemas.microsoft.com/office/powerpoint/2010/main" val="72512390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95400" y="1066800"/>
            <a:ext cx="6858000" cy="914400"/>
          </a:xfrm>
        </p:spPr>
        <p:txBody>
          <a:bodyPr/>
          <a:lstStyle/>
          <a:p>
            <a:pPr eaLnBrk="1" hangingPunct="1"/>
            <a:r>
              <a:rPr lang="en-US" b="1" dirty="0" smtClean="0"/>
              <a:t>Uniform Act</a:t>
            </a:r>
          </a:p>
        </p:txBody>
      </p:sp>
      <p:sp>
        <p:nvSpPr>
          <p:cNvPr id="26627" name="Rectangle 3"/>
          <p:cNvSpPr>
            <a:spLocks noGrp="1" noChangeArrowheads="1"/>
          </p:cNvSpPr>
          <p:nvPr>
            <p:ph idx="1"/>
          </p:nvPr>
        </p:nvSpPr>
        <p:spPr>
          <a:xfrm>
            <a:off x="533400" y="1905001"/>
            <a:ext cx="8305800" cy="4347030"/>
          </a:xfrm>
        </p:spPr>
        <p:txBody>
          <a:bodyPr/>
          <a:lstStyle/>
          <a:p>
            <a:pPr algn="ctr" eaLnBrk="1" hangingPunct="1">
              <a:buFontTx/>
              <a:buNone/>
            </a:pPr>
            <a:r>
              <a:rPr lang="en-US" dirty="0" smtClean="0"/>
              <a:t>Uniform Relocation Assistance and Real Property Acquisition Policies Act of 1970, as amended (Public Law 91-646)</a:t>
            </a:r>
          </a:p>
          <a:p>
            <a:pPr eaLnBrk="1" hangingPunct="1">
              <a:buFontTx/>
              <a:buNone/>
            </a:pPr>
            <a:endParaRPr lang="en-US" dirty="0" smtClean="0"/>
          </a:p>
        </p:txBody>
      </p:sp>
      <p:sp>
        <p:nvSpPr>
          <p:cNvPr id="2" name="Slide Number Placeholder 1"/>
          <p:cNvSpPr>
            <a:spLocks noGrp="1"/>
          </p:cNvSpPr>
          <p:nvPr>
            <p:ph type="sldNum" sz="quarter" idx="12"/>
          </p:nvPr>
        </p:nvSpPr>
        <p:spPr/>
        <p:txBody>
          <a:bodyPr/>
          <a:lstStyle/>
          <a:p>
            <a:fld id="{7C2E60FD-8F91-4B88-A8EB-56313975122B}" type="slidenum">
              <a:rPr lang="en-US" smtClean="0">
                <a:solidFill>
                  <a:prstClr val="black">
                    <a:tint val="75000"/>
                  </a:prstClr>
                </a:solidFill>
              </a:rPr>
              <a:pPr/>
              <a:t>9</a:t>
            </a:fld>
            <a:endParaRPr lang="en-US">
              <a:solidFill>
                <a:prstClr val="black">
                  <a:tint val="75000"/>
                </a:prstClr>
              </a:solidFill>
            </a:endParaRPr>
          </a:p>
        </p:txBody>
      </p:sp>
      <p:pic>
        <p:nvPicPr>
          <p:cNvPr id="6" name="Picture 2" descr="http://mdnautical.com/33630-thickbox/cfr-title-49-parts-178-199-transport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1" y="3499413"/>
            <a:ext cx="3810000" cy="322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69279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SUBSTITUTION_ID" val="{76FB5157-1524-44E4-A0DB-7989ABC6922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000" b="0" i="0" u="none" strike="noStrike" cap="none" normalizeH="0" baseline="0" smtClean="0">
            <a:ln>
              <a:noFill/>
            </a:ln>
            <a:solidFill>
              <a:schemeClr val="tx2"/>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Url xmlns="1b7c3a04-61b4-4275-ac5f-2427af7ae0f7">
      <Url>http://our.dot.gov/office/fhwa.dss/Realty/RC_Realty/_layouts/DocIdRedir.aspx?ID=T4SSYZRZJ2N7-1553-89</Url>
      <Description>T4SSYZRZJ2N7-1553-89</Description>
    </_dlc_DocIdUrl>
    <_dlc_DocId xmlns="1b7c3a04-61b4-4275-ac5f-2427af7ae0f7">T4SSYZRZJ2N7-1553-89</_dlc_DocI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E71B1647F57A5347B3C7ACD539A1C5F8" ma:contentTypeVersion="1" ma:contentTypeDescription="Create a new document." ma:contentTypeScope="" ma:versionID="dfc36272dfcd02c0ce279035be25b69a">
  <xsd:schema xmlns:xsd="http://www.w3.org/2001/XMLSchema" xmlns:xs="http://www.w3.org/2001/XMLSchema" xmlns:p="http://schemas.microsoft.com/office/2006/metadata/properties" xmlns:ns2="1b7c3a04-61b4-4275-ac5f-2427af7ae0f7" targetNamespace="http://schemas.microsoft.com/office/2006/metadata/properties" ma:root="true" ma:fieldsID="3737f1d0470304ac3e2bd7db74812533" ns2:_="">
    <xsd:import namespace="1b7c3a04-61b4-4275-ac5f-2427af7ae0f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7c3a04-61b4-4275-ac5f-2427af7ae0f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D2B29-E525-4D92-A653-BCD40BE2603A}">
  <ds:schemaRefs>
    <ds:schemaRef ds:uri="http://schemas.microsoft.com/sharepoint/events"/>
  </ds:schemaRefs>
</ds:datastoreItem>
</file>

<file path=customXml/itemProps2.xml><?xml version="1.0" encoding="utf-8"?>
<ds:datastoreItem xmlns:ds="http://schemas.openxmlformats.org/officeDocument/2006/customXml" ds:itemID="{17E933D0-E899-4757-963C-9431D0E684E1}">
  <ds:schemaRefs>
    <ds:schemaRef ds:uri="http://purl.org/dc/elements/1.1/"/>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1b7c3a04-61b4-4275-ac5f-2427af7ae0f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8CDF2F0-CF4B-438C-BCF7-488AF5552EAC}">
  <ds:schemaRefs>
    <ds:schemaRef ds:uri="http://schemas.microsoft.com/sharepoint/v3/contenttype/forms"/>
  </ds:schemaRefs>
</ds:datastoreItem>
</file>

<file path=customXml/itemProps4.xml><?xml version="1.0" encoding="utf-8"?>
<ds:datastoreItem xmlns:ds="http://schemas.openxmlformats.org/officeDocument/2006/customXml" ds:itemID="{99ED0097-04CA-40A4-A622-B54AFFF27F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7c3a04-61b4-4275-ac5f-2427af7ae0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26387</TotalTime>
  <Words>946</Words>
  <Application>Microsoft Office PowerPoint</Application>
  <PresentationFormat>On-screen Show (4:3)</PresentationFormat>
  <Paragraphs>146</Paragraphs>
  <Slides>18</Slides>
  <Notes>15</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Blank Presentation</vt:lpstr>
      <vt:lpstr> Essential Requirements of  the Uniform Act for Local Public Agencies</vt:lpstr>
      <vt:lpstr>Learning Outcomes</vt:lpstr>
      <vt:lpstr> </vt:lpstr>
      <vt:lpstr>PowerPoint Presentation</vt:lpstr>
      <vt:lpstr>PowerPoint Presentation</vt:lpstr>
      <vt:lpstr>PowerPoint Presentation</vt:lpstr>
      <vt:lpstr>U. S. Constitutional Limitations on Power of Eminent Domain</vt:lpstr>
      <vt:lpstr>Legal Authority to Acquire Property </vt:lpstr>
      <vt:lpstr>Uniform Act</vt:lpstr>
      <vt:lpstr>Where can you find the law and the rules to carry out the law?  </vt:lpstr>
      <vt:lpstr>Uniform Act  Twofold Purpose</vt:lpstr>
      <vt:lpstr>Who Must follow the URA?</vt:lpstr>
      <vt:lpstr>When Must an Agency Follow The Uniform Act?</vt:lpstr>
      <vt:lpstr>PowerPoint Presentation</vt:lpstr>
      <vt:lpstr>Basic Requirements of 49 CFR Part 24  (URA)</vt:lpstr>
      <vt:lpstr>A Quick Review</vt:lpstr>
      <vt:lpstr>PowerPoint Presentation</vt:lpstr>
      <vt:lpstr>Contact Information:</vt:lpstr>
    </vt:vector>
  </TitlesOfParts>
  <Company>Dye Management Group,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Dawson</dc:creator>
  <cp:lastModifiedBy>Smart, Lindsay</cp:lastModifiedBy>
  <cp:revision>288</cp:revision>
  <cp:lastPrinted>2015-10-08T11:18:00Z</cp:lastPrinted>
  <dcterms:created xsi:type="dcterms:W3CDTF">2003-12-19T22:52:05Z</dcterms:created>
  <dcterms:modified xsi:type="dcterms:W3CDTF">2016-08-17T21:40:20Z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c4846a8d-a903-4a6a-8b5b-b193eab9835c</vt:lpwstr>
  </property>
  <property fmtid="{D5CDD505-2E9C-101B-9397-08002B2CF9AE}" pid="3" name="ContentTypeId">
    <vt:lpwstr>0x010100E71B1647F57A5347B3C7ACD539A1C5F8</vt:lpwstr>
  </property>
</Properties>
</file>