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9" r:id="rId2"/>
  </p:sldMasterIdLst>
  <p:notesMasterIdLst>
    <p:notesMasterId r:id="rId36"/>
  </p:notesMasterIdLst>
  <p:handoutMasterIdLst>
    <p:handoutMasterId r:id="rId37"/>
  </p:handoutMasterIdLst>
  <p:sldIdLst>
    <p:sldId id="298" r:id="rId3"/>
    <p:sldId id="327" r:id="rId4"/>
    <p:sldId id="325" r:id="rId5"/>
    <p:sldId id="326" r:id="rId6"/>
    <p:sldId id="328" r:id="rId7"/>
    <p:sldId id="330" r:id="rId8"/>
    <p:sldId id="331" r:id="rId9"/>
    <p:sldId id="333" r:id="rId10"/>
    <p:sldId id="334" r:id="rId11"/>
    <p:sldId id="343" r:id="rId12"/>
    <p:sldId id="336" r:id="rId13"/>
    <p:sldId id="362" r:id="rId14"/>
    <p:sldId id="363" r:id="rId15"/>
    <p:sldId id="337" r:id="rId16"/>
    <p:sldId id="364" r:id="rId17"/>
    <p:sldId id="365" r:id="rId18"/>
    <p:sldId id="338" r:id="rId19"/>
    <p:sldId id="370" r:id="rId20"/>
    <p:sldId id="372" r:id="rId21"/>
    <p:sldId id="373" r:id="rId22"/>
    <p:sldId id="375" r:id="rId23"/>
    <p:sldId id="374" r:id="rId24"/>
    <p:sldId id="376" r:id="rId25"/>
    <p:sldId id="381" r:id="rId26"/>
    <p:sldId id="380" r:id="rId27"/>
    <p:sldId id="377" r:id="rId28"/>
    <p:sldId id="339" r:id="rId29"/>
    <p:sldId id="341" r:id="rId30"/>
    <p:sldId id="359" r:id="rId31"/>
    <p:sldId id="378" r:id="rId32"/>
    <p:sldId id="379" r:id="rId33"/>
    <p:sldId id="342" r:id="rId34"/>
    <p:sldId id="360" r:id="rId35"/>
  </p:sldIdLst>
  <p:sldSz cx="12192000" cy="6858000"/>
  <p:notesSz cx="6985000" cy="9283700"/>
  <p:custDataLst>
    <p:tags r:id="rId38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768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005A84"/>
    <a:srgbClr val="00A2DB"/>
    <a:srgbClr val="000000"/>
    <a:srgbClr val="F6F5F4"/>
    <a:srgbClr val="F2F2F2"/>
    <a:srgbClr val="007BB0"/>
    <a:srgbClr val="E6F7FD"/>
    <a:srgbClr val="1C2A34"/>
    <a:srgbClr val="003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83074" autoAdjust="0"/>
  </p:normalViewPr>
  <p:slideViewPr>
    <p:cSldViewPr snapToGrid="0" snapToObjects="1">
      <p:cViewPr varScale="1">
        <p:scale>
          <a:sx n="86" d="100"/>
          <a:sy n="86" d="100"/>
        </p:scale>
        <p:origin x="562" y="58"/>
      </p:cViewPr>
      <p:guideLst>
        <p:guide pos="6768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418"/>
    </p:cViewPr>
  </p:sorterViewPr>
  <p:notesViewPr>
    <p:cSldViewPr snapToGrid="0" snapToObjects="1">
      <p:cViewPr varScale="1">
        <p:scale>
          <a:sx n="126" d="100"/>
          <a:sy n="126" d="100"/>
        </p:scale>
        <p:origin x="-3288" y="-112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AB050A3E-DBDF-454A-8774-62575AE1C62C}" type="datetimeFigureOut">
              <a:rPr lang="fr-FR" smtClean="0"/>
              <a:pPr/>
              <a:t>25/07/2023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028C3FF-1864-46F0-A6E9-D48E7661DD3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78669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0E392-8533-494B-8725-DCCABE6F24CC}" type="datetimeFigureOut">
              <a:rPr lang="fr-FR" smtClean="0"/>
              <a:pPr/>
              <a:t>25/07/2023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66F92-4905-4509-A26E-935F0EDAF98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720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1CB765-A5F1-4151-8B60-8A9794422720}"/>
              </a:ext>
            </a:extLst>
          </p:cNvPr>
          <p:cNvSpPr/>
          <p:nvPr userDrawn="1"/>
        </p:nvSpPr>
        <p:spPr>
          <a:xfrm>
            <a:off x="0" y="4833938"/>
            <a:ext cx="12192000" cy="202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5106-2AEC-405A-9865-05D138588F09}"/>
              </a:ext>
            </a:extLst>
          </p:cNvPr>
          <p:cNvSpPr/>
          <p:nvPr userDrawn="1"/>
        </p:nvSpPr>
        <p:spPr>
          <a:xfrm>
            <a:off x="0" y="0"/>
            <a:ext cx="2391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D90C86-2B30-4D3E-8850-9C2EA3DBF5E2}"/>
              </a:ext>
            </a:extLst>
          </p:cNvPr>
          <p:cNvSpPr/>
          <p:nvPr userDrawn="1"/>
        </p:nvSpPr>
        <p:spPr>
          <a:xfrm>
            <a:off x="1" y="0"/>
            <a:ext cx="12191183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EE894A-59AF-495B-8CD3-6807E1036C02}"/>
              </a:ext>
            </a:extLst>
          </p:cNvPr>
          <p:cNvSpPr/>
          <p:nvPr userDrawn="1"/>
        </p:nvSpPr>
        <p:spPr>
          <a:xfrm>
            <a:off x="11951998" y="0"/>
            <a:ext cx="240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6BA27-A064-4173-B70E-77BC02B2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003800"/>
            <a:ext cx="10368293" cy="9680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D7B214-B5FE-4BDA-BE8A-BDFBE377A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5" y="6003794"/>
            <a:ext cx="8637321" cy="479557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25" name="Straight Connector 24"/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0600" y="152400"/>
            <a:ext cx="11710800" cy="4681538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59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151" userDrawn="1">
          <p15:clr>
            <a:srgbClr val="FBAE40"/>
          </p15:clr>
        </p15:guide>
        <p15:guide id="3" pos="7529" userDrawn="1">
          <p15:clr>
            <a:srgbClr val="FBAE40"/>
          </p15:clr>
        </p15:guide>
        <p15:guide id="4" orient="horz" pos="96" userDrawn="1">
          <p15:clr>
            <a:srgbClr val="FBAE40"/>
          </p15:clr>
        </p15:guide>
        <p15:guide id="5" orient="horz" pos="3045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5FDDD7-5A48-4C54-8256-98AC3491538B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04949" y="483518"/>
            <a:ext cx="7776864" cy="54192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sz="1800" b="0" kern="1200" cap="none" spc="0" baseline="0">
                <a:solidFill>
                  <a:srgbClr val="009CCA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i="1" noProof="1">
                <a:solidFill>
                  <a:schemeClr val="accent1"/>
                </a:solidFill>
              </a:rPr>
              <a:t>Our values are the essence of our company’s identity.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They represent how we act, speak and behave together,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and how we engage with our clients and stakeholders.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3" y="4260045"/>
            <a:ext cx="2685225" cy="26852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5214443" y="4098574"/>
            <a:ext cx="1512168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redefine engineering by thinking boldly, proudly and differently.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3" y="3477429"/>
            <a:ext cx="3725738" cy="26900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5214443" y="3383676"/>
            <a:ext cx="1996063" cy="4565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work together and embrace each other’s unique contribution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to deliver amazing results for all.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5214443" y="1795846"/>
            <a:ext cx="2088231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noProof="1">
                <a:solidFill>
                  <a:schemeClr val="tx2"/>
                </a:solidFill>
              </a:rPr>
              <a:t>We put safety at the heart of everything we do, to safeguard people, assets and the environment.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49" y="1961489"/>
            <a:ext cx="1643458" cy="26017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5214443" y="2645698"/>
            <a:ext cx="1656184" cy="4795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do the right thing,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no matter what, and are accountable for our actions.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05" y="2750435"/>
            <a:ext cx="2363538" cy="27011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CEA50AA-090B-42EF-9B01-1361DD952821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4D2B5E4-A5E6-4CAB-A146-FD56DF99F1D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840E492-EF48-49A1-9F1A-E47CDC744B79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DBFC315-B517-4AB3-97ED-2EE9DC87F60F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8D94878-73A9-408E-A6AE-86681422FE30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6277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4" y="1449388"/>
            <a:ext cx="10369153" cy="4176612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 (followed by: </a:t>
            </a:r>
            <a:r>
              <a:rPr lang="en-CA" dirty="0" err="1"/>
              <a:t>Enter+tab</a:t>
            </a:r>
            <a:r>
              <a:rPr lang="en-CA" dirty="0"/>
              <a:t> for normal text and bullet points)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606BDB-B861-490A-B811-44C741523EC5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2E18B64-AFE5-4F78-B68A-8AF10A0922E6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2376C6F-0BFC-4A91-A80E-DE7B89A6283C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A9EA37-B3D0-4E09-A3FA-BAB0D1241AA4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856ED6F-71FE-4F9D-A925-07DED27A6251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960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6297081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83CE119-B2BD-4C96-B4AF-B2A25E5F76F4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AE0A76-1B01-4318-B0B8-B489DCB02A36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CF8CD1C-C8D4-41A6-9A13-93B21B8CF5D1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B864731-5F90-4019-92E0-0C3F77AD20EE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42683EB-3C28-43DF-9D4A-C4F59AD2543A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34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4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368302"/>
            <a:ext cx="4981575" cy="5256212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4C3EE6-FE5E-4B54-9695-9D9CE32C4DC7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240B6C0-959B-44E7-AA7C-79BD9CF5823C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A7A36E-0CA7-499B-B892-C9944D9F33D3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93F8FD0-0E06-4E74-B3D1-925DEE506F44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30C37B-EBB1-467B-B9F9-1ABA30DEEDC0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402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2 Smal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98545" y="368302"/>
            <a:ext cx="4981575" cy="39254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22BD25-A0D5-455D-8A52-CFF2B9EAD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3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932920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2E15CF-C96C-4729-B12A-97E437C4223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48F45A3-BB94-4771-97E0-F86D8C447BFA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822133D-5B72-42BA-AD11-9118CA240100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7BDA827-2A19-482F-91D3-C8D647778DB0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54CFAB-4A0C-42C1-B5E0-0A879CCA028E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196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911424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r>
              <a:rPr lang="en-CA" noProof="0" dirty="0"/>
              <a:t>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6298176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endParaRPr lang="en-CA" noProof="0" dirty="0"/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9491AC-DEAB-448C-AF57-B47B73F540FA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0626C8-D977-4BF0-8FE1-9F4CCA208ECF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047B734-08CD-4C2C-85C2-484C4CAC276D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081187-94A4-4474-8381-855FB6BADF39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7F9A8D2-DDA2-4982-9732-F8F87C223ECE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259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 - Vertic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space réservé du texte 4"/>
          <p:cNvSpPr>
            <a:spLocks noGrp="1"/>
          </p:cNvSpPr>
          <p:nvPr>
            <p:ph type="body" sz="quarter" idx="60" hasCustomPrompt="1"/>
          </p:nvPr>
        </p:nvSpPr>
        <p:spPr>
          <a:xfrm>
            <a:off x="912283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61" hasCustomPrompt="1"/>
          </p:nvPr>
        </p:nvSpPr>
        <p:spPr>
          <a:xfrm>
            <a:off x="4468399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62" hasCustomPrompt="1"/>
          </p:nvPr>
        </p:nvSpPr>
        <p:spPr>
          <a:xfrm>
            <a:off x="8024515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797F3-C325-44A7-ACFC-FE81B275C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4467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4930A3-51B0-47CA-B8A7-20EBDF191A8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5140227-F865-4F0B-A425-26A0A7DA0AFC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3B0636E-3DAB-4C39-8CDF-30A432D47D8E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CB9504E-F6DA-4212-9171-1FC127CB884C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28F31A7-B903-403D-B1D3-C89432FE4974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8528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 - Horizont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3"/>
          <p:cNvSpPr>
            <a:spLocks noGrp="1"/>
          </p:cNvSpPr>
          <p:nvPr>
            <p:ph type="body" sz="quarter" idx="32" hasCustomPrompt="1"/>
          </p:nvPr>
        </p:nvSpPr>
        <p:spPr>
          <a:xfrm>
            <a:off x="912553" y="1456865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53" hasCustomPrompt="1"/>
          </p:nvPr>
        </p:nvSpPr>
        <p:spPr>
          <a:xfrm>
            <a:off x="912553" y="294400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quarter" idx="55" hasCustomPrompt="1"/>
          </p:nvPr>
        </p:nvSpPr>
        <p:spPr>
          <a:xfrm>
            <a:off x="912553" y="443114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E00EF4-BA16-48C3-96F8-BB840BE74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294538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443252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0F0353-D7A7-4F4A-A18C-C5CAE52990AF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3DEAFD4-4DF4-46DA-B832-1AE10FCA32F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C5C2C50-FC2E-4171-BC9F-7034096F7716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B387324-2C5C-4231-84A9-177E3CDA5AB7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A67037B-99B0-48EC-9032-1E04153406BD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86EDB06-AED1-41B0-9B08-FBA87DEF31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2283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63A27A4B-6B64-4B6D-BE8E-EEF38252EDA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464678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9A81D136-5B43-46B9-A0F9-B1763CBC0E9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24515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38725F9-1BD5-4772-8559-79ABE4D931F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2283" y="4922334"/>
            <a:ext cx="3265200" cy="695324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6F92DE13-EFDA-4B4E-8F35-89617D7664B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64678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90AA369-EDCD-4809-83F9-1F297673AB1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24515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CE4CAD-F803-4D51-B4ED-F96912874E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912283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912283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71"/>
          </p:nvPr>
        </p:nvSpPr>
        <p:spPr>
          <a:xfrm>
            <a:off x="4463818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72"/>
          </p:nvPr>
        </p:nvSpPr>
        <p:spPr>
          <a:xfrm>
            <a:off x="4463818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3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AA986A-550D-4E04-9F5F-565D78BCBAC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181299A-E589-4A4F-9654-1C69A52E6DD0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50D1BD5-78AD-469D-902D-B9B0F855BB7C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A7DC9BF-5DF9-4E3C-889A-F4D1C3C4B8D3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42C8ACF-84F0-4221-93D3-59B50E96D1F2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2426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0E6B3C-030A-4A54-9D1E-6F5850251947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7762836-B32E-4207-9826-DB4CFC4E52BD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47130AD-1B58-47FE-B70E-4EC3327432C3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934DB25-72B7-4ECE-B04F-6E639CB174AF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2225A91-71DB-4D6E-BD00-DFF9A1A9AA0C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118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fond-01-01-01-01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F2D67952-A40B-4EC7-9597-BB025BA20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006748"/>
            <a:ext cx="5183717" cy="63781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C67480D-83DD-41EC-9AB7-66A7C1E0B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787644"/>
            <a:ext cx="5183717" cy="479557"/>
          </a:xfrm>
        </p:spPr>
        <p:txBody>
          <a:bodyPr anchor="t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FB5BED-596C-4D1F-87F4-81A68BF55397}"/>
              </a:ext>
            </a:extLst>
          </p:cNvPr>
          <p:cNvGrpSpPr/>
          <p:nvPr userDrawn="1"/>
        </p:nvGrpSpPr>
        <p:grpSpPr>
          <a:xfrm>
            <a:off x="5575412" y="1294727"/>
            <a:ext cx="5124057" cy="1573148"/>
            <a:chOff x="4221294" y="1349116"/>
            <a:chExt cx="4718275" cy="1448568"/>
          </a:xfrm>
        </p:grpSpPr>
        <p:pic>
          <p:nvPicPr>
            <p:cNvPr id="11" name="Picture Placeholder 16">
              <a:extLst>
                <a:ext uri="{FF2B5EF4-FFF2-40B4-BE49-F238E27FC236}">
                  <a16:creationId xmlns:a16="http://schemas.microsoft.com/office/drawing/2014/main" id="{2645B152-853A-4718-B78F-396FB9155B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3922" y="1640458"/>
              <a:ext cx="2105647" cy="975390"/>
            </a:xfrm>
            <a:prstGeom prst="rect">
              <a:avLst/>
            </a:prstGeom>
            <a:noFill/>
          </p:spPr>
        </p:pic>
        <p:pic>
          <p:nvPicPr>
            <p:cNvPr id="12" name="Picture Placeholder 17">
              <a:extLst>
                <a:ext uri="{FF2B5EF4-FFF2-40B4-BE49-F238E27FC236}">
                  <a16:creationId xmlns:a16="http://schemas.microsoft.com/office/drawing/2014/main" id="{48C034F1-7E48-4731-ABBF-9507549CFE0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/>
            <a:srcRect l="-27481" t="-43612" r="-27481" b="-43612"/>
            <a:stretch/>
          </p:blipFill>
          <p:spPr>
            <a:xfrm>
              <a:off x="4221294" y="1349116"/>
              <a:ext cx="2726647" cy="1448568"/>
            </a:xfrm>
            <a:prstGeom prst="rect">
              <a:avLst/>
            </a:prstGeom>
            <a:noFill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2243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4C2677-BF2A-448F-BD9E-93CCFBB66ECE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54FC134-36FF-4EC0-9003-DCB3FB2D26AE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7A7CF58-BACF-49AC-AC53-51CD5524FC02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08A8C3-2AB3-4F31-B1CD-9FDBD08213B9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6A3EBF-2E6E-4A82-8F64-F97FE258C967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151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40600" y="152400"/>
            <a:ext cx="11710800" cy="561975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252BFA-8EE0-4CA0-819D-3D706670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7025" y="3999178"/>
            <a:ext cx="4164375" cy="530367"/>
          </a:xfrm>
        </p:spPr>
        <p:txBody>
          <a:bodyPr rIns="90000" anchor="ctr"/>
          <a:lstStyle>
            <a:lvl1pPr>
              <a:lnSpc>
                <a:spcPct val="900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2EEC670-C83A-438E-BB64-00673C4F9C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7025" y="4639162"/>
            <a:ext cx="4164375" cy="966766"/>
          </a:xfrm>
        </p:spPr>
        <p:txBody>
          <a:bodyPr rIns="90000" anchor="t"/>
          <a:lstStyle>
            <a:lvl1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B452A9-ABAA-4402-AFA0-62F3B9C9D764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6F89580-51AC-41EA-B6BD-6B0F960DC401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AA41CC5-BE59-4B5A-AF95-C2325EC5C165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0362229-00E4-4273-A2E2-EF9F4AFCD03D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3B2431A-198D-49E5-844F-770F6715D90B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87942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518ED4E-DBFE-46B2-BF07-9492130EC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424" y="1640095"/>
            <a:ext cx="2657275" cy="32266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0556B0B-A937-4069-8E41-E81CBB013A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423" y="2082768"/>
            <a:ext cx="2657276" cy="353489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85000"/>
              </a:lnSpc>
              <a:spcAft>
                <a:spcPts val="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defRPr sz="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A2BA475-3872-4E1B-ACA8-999297036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210E657-6752-45F0-B0F2-A27FF544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64775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7868E759-0532-45F4-9ECA-5B364A9C84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424" y="1054042"/>
            <a:ext cx="10368293" cy="3445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3775323" y="1640095"/>
            <a:ext cx="8177328" cy="3984418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7A8E9B-A00F-4DCE-9F03-C69D9A43F7B4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455B9BC-1D0C-4742-ACFF-1914599E4584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CA14F8C-F7DB-462F-B85E-338F416655DD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FBA878D-BF5C-4D75-AE63-C426C4840EBA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950293A-7AF9-41A2-8CE7-E5641FF6CA1B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0913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6485E-1768-4878-99AE-03CA5AFAFA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1423" y="1527966"/>
            <a:ext cx="10369151" cy="31988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BE4F2E-1D96-4BAC-9EBA-0038AF6EAF5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1423" y="4880611"/>
            <a:ext cx="4966895" cy="737047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95E2B4-9928-4D28-ACD8-21DCE9E49D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3955" y="4881058"/>
            <a:ext cx="4976620" cy="736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4EC7D187-969F-418F-820C-646B0670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60D1BA9-7005-433F-A648-3DBE7416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0"/>
            <a:ext cx="10369152" cy="9219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7859DB-F61D-460A-90FD-10CEF5CA12F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D5F65CF-EF6A-4A08-AA72-148ACD195BE2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E9C6BCF-5F9A-4D82-9E67-38677E5FF135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D627A3D-8CCF-49A4-B7DC-E62B79695000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1FB4480-DE2E-4411-B671-1B43DA19FFDE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47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1CB765-A5F1-4151-8B60-8A9794422720}"/>
              </a:ext>
            </a:extLst>
          </p:cNvPr>
          <p:cNvSpPr/>
          <p:nvPr userDrawn="1"/>
        </p:nvSpPr>
        <p:spPr>
          <a:xfrm>
            <a:off x="0" y="4833938"/>
            <a:ext cx="12192000" cy="202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5106-2AEC-405A-9865-05D138588F09}"/>
              </a:ext>
            </a:extLst>
          </p:cNvPr>
          <p:cNvSpPr/>
          <p:nvPr userDrawn="1"/>
        </p:nvSpPr>
        <p:spPr>
          <a:xfrm>
            <a:off x="0" y="0"/>
            <a:ext cx="2391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D90C86-2B30-4D3E-8850-9C2EA3DBF5E2}"/>
              </a:ext>
            </a:extLst>
          </p:cNvPr>
          <p:cNvSpPr/>
          <p:nvPr userDrawn="1"/>
        </p:nvSpPr>
        <p:spPr>
          <a:xfrm>
            <a:off x="1" y="0"/>
            <a:ext cx="12191183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EE894A-59AF-495B-8CD3-6807E1036C02}"/>
              </a:ext>
            </a:extLst>
          </p:cNvPr>
          <p:cNvSpPr/>
          <p:nvPr userDrawn="1"/>
        </p:nvSpPr>
        <p:spPr>
          <a:xfrm>
            <a:off x="11951998" y="0"/>
            <a:ext cx="240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5" name="Straight Connector 14"/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2">
            <a:extLst>
              <a:ext uri="{FF2B5EF4-FFF2-40B4-BE49-F238E27FC236}">
                <a16:creationId xmlns:a16="http://schemas.microsoft.com/office/drawing/2014/main" id="{9396BA27-A064-4173-B70E-77BC02B2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003800"/>
            <a:ext cx="10368293" cy="9680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2D7B214-B5FE-4BDA-BE8A-BDFBE377A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5" y="6003794"/>
            <a:ext cx="8637321" cy="479557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0600" y="152400"/>
            <a:ext cx="11710800" cy="4681538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51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151" userDrawn="1">
          <p15:clr>
            <a:srgbClr val="FBAE40"/>
          </p15:clr>
        </p15:guide>
        <p15:guide id="3" pos="7529" userDrawn="1">
          <p15:clr>
            <a:srgbClr val="FBAE40"/>
          </p15:clr>
        </p15:guide>
        <p15:guide id="4" orient="horz" pos="96" userDrawn="1">
          <p15:clr>
            <a:srgbClr val="FBAE40"/>
          </p15:clr>
        </p15:guide>
        <p15:guide id="5" orient="horz" pos="3045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fond-01-01-01-01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F2D67952-A40B-4EC7-9597-BB025BA20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006748"/>
            <a:ext cx="5183717" cy="63781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C67480D-83DD-41EC-9AB7-66A7C1E0B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787644"/>
            <a:ext cx="5183717" cy="479557"/>
          </a:xfrm>
        </p:spPr>
        <p:txBody>
          <a:bodyPr anchor="t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FB5BED-596C-4D1F-87F4-81A68BF55397}"/>
              </a:ext>
            </a:extLst>
          </p:cNvPr>
          <p:cNvGrpSpPr/>
          <p:nvPr userDrawn="1"/>
        </p:nvGrpSpPr>
        <p:grpSpPr>
          <a:xfrm>
            <a:off x="5575412" y="1294727"/>
            <a:ext cx="5124057" cy="1573148"/>
            <a:chOff x="4221294" y="1349116"/>
            <a:chExt cx="4718275" cy="1448568"/>
          </a:xfrm>
        </p:grpSpPr>
        <p:pic>
          <p:nvPicPr>
            <p:cNvPr id="7" name="Picture Placeholder 16">
              <a:extLst>
                <a:ext uri="{FF2B5EF4-FFF2-40B4-BE49-F238E27FC236}">
                  <a16:creationId xmlns:a16="http://schemas.microsoft.com/office/drawing/2014/main" id="{2645B152-853A-4718-B78F-396FB9155B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3922" y="1640458"/>
              <a:ext cx="2105647" cy="975390"/>
            </a:xfrm>
            <a:prstGeom prst="rect">
              <a:avLst/>
            </a:prstGeom>
            <a:noFill/>
          </p:spPr>
        </p:pic>
        <p:pic>
          <p:nvPicPr>
            <p:cNvPr id="8" name="Picture Placeholder 17">
              <a:extLst>
                <a:ext uri="{FF2B5EF4-FFF2-40B4-BE49-F238E27FC236}">
                  <a16:creationId xmlns:a16="http://schemas.microsoft.com/office/drawing/2014/main" id="{48C034F1-7E48-4731-ABBF-9507549CFE0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/>
            <a:srcRect l="-27481" t="-43612" r="-27481" b="-43612"/>
            <a:stretch/>
          </p:blipFill>
          <p:spPr>
            <a:xfrm>
              <a:off x="4221294" y="1349116"/>
              <a:ext cx="2726647" cy="1448568"/>
            </a:xfrm>
            <a:prstGeom prst="rect">
              <a:avLst/>
            </a:prstGeom>
            <a:noFill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7850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13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94B781-7D9C-463C-8E10-9C522DBF7B7B}"/>
              </a:ext>
            </a:extLst>
          </p:cNvPr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2" name="Straight Connector 11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558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88AA6-0CD0-48E2-81A2-0CC017A8F348}"/>
              </a:ext>
            </a:extLst>
          </p:cNvPr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2" name="Straight Connector 11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962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2924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4488" r="12716" b="24116"/>
          <a:stretch/>
        </p:blipFill>
        <p:spPr>
          <a:xfrm>
            <a:off x="240000" y="158240"/>
            <a:ext cx="11705733" cy="5460179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5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28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Divider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12192000" cy="5778000"/>
          </a:xfrm>
          <a:prstGeom prst="rect">
            <a:avLst/>
          </a:prstGeom>
          <a:solidFill>
            <a:srgbClr val="005A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grpSp>
        <p:nvGrpSpPr>
          <p:cNvPr id="15" name="Grouper 3"/>
          <p:cNvGrpSpPr/>
          <p:nvPr userDrawn="1"/>
        </p:nvGrpSpPr>
        <p:grpSpPr>
          <a:xfrm>
            <a:off x="444591" y="80031"/>
            <a:ext cx="5470094" cy="5470094"/>
            <a:chOff x="-78531" y="259381"/>
            <a:chExt cx="4780468" cy="4780468"/>
          </a:xfrm>
          <a:noFill/>
        </p:grpSpPr>
        <p:sp>
          <p:nvSpPr>
            <p:cNvPr id="18" name="Rectangle 4"/>
            <p:cNvSpPr/>
            <p:nvPr/>
          </p:nvSpPr>
          <p:spPr>
            <a:xfrm rot="2700000">
              <a:off x="-78531" y="259381"/>
              <a:ext cx="4780468" cy="4780468"/>
            </a:xfrm>
            <a:custGeom>
              <a:avLst/>
              <a:gdLst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0 w 5470094"/>
                <a:gd name="connsiteY3" fmla="*/ 5470094 h 5470094"/>
                <a:gd name="connsiteX4" fmla="*/ 0 w 5470094"/>
                <a:gd name="connsiteY4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4312961 w 5470094"/>
                <a:gd name="connsiteY3" fmla="*/ 5457018 h 5470094"/>
                <a:gd name="connsiteX4" fmla="*/ 0 w 5470094"/>
                <a:gd name="connsiteY4" fmla="*/ 5470094 h 5470094"/>
                <a:gd name="connsiteX5" fmla="*/ 0 w 5470094"/>
                <a:gd name="connsiteY5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29717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53078 w 5470094"/>
                <a:gd name="connsiteY3" fmla="*/ 4211881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0094" h="5470094">
                  <a:moveTo>
                    <a:pt x="0" y="0"/>
                  </a:moveTo>
                  <a:lnTo>
                    <a:pt x="5470094" y="0"/>
                  </a:lnTo>
                  <a:lnTo>
                    <a:pt x="5456447" y="4205380"/>
                  </a:lnTo>
                  <a:lnTo>
                    <a:pt x="5453078" y="4211881"/>
                  </a:lnTo>
                  <a:lnTo>
                    <a:pt x="4213180" y="5459453"/>
                  </a:lnTo>
                  <a:lnTo>
                    <a:pt x="0" y="54700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/>
            <p:nvPr/>
          </p:nvSpPr>
          <p:spPr>
            <a:xfrm rot="2700000">
              <a:off x="812970" y="1150882"/>
              <a:ext cx="2997466" cy="2997466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" name="Rectangle 21"/>
            <p:cNvSpPr/>
            <p:nvPr/>
          </p:nvSpPr>
          <p:spPr>
            <a:xfrm rot="2700000">
              <a:off x="1550644" y="1904662"/>
              <a:ext cx="1511652" cy="1511652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B7693D-BBA7-4C2B-B59D-1B49A0A45467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9AA24A-B2E2-4287-B635-3C9A1C84F7DF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1912628-DB76-4FA4-B5BD-4FA56926D053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44C0A6C-00C6-4FA8-BA8F-CC5D5610D299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D2F0414-755F-4946-A34C-47695756743A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760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2100" dirty="0">
                <a:solidFill>
                  <a:srgbClr val="FFFFFF"/>
                </a:solidFill>
              </a:rPr>
              <a:t>We strive to be the premier engineering solutions partner, committed to delivering complex projects from vision </a:t>
            </a:r>
            <a:br>
              <a:rPr lang="en-US" sz="2100" dirty="0">
                <a:solidFill>
                  <a:srgbClr val="FFFFFF"/>
                </a:solidFill>
              </a:rPr>
            </a:br>
            <a:r>
              <a:rPr lang="en-US" sz="2100" dirty="0">
                <a:solidFill>
                  <a:srgbClr val="FFFFFF"/>
                </a:solidFill>
              </a:rPr>
              <a:t>to reality for a sustainable lifespan. </a:t>
            </a:r>
          </a:p>
        </p:txBody>
      </p:sp>
      <p:sp>
        <p:nvSpPr>
          <p:cNvPr id="17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Our vision</a:t>
            </a:r>
            <a:endParaRPr lang="en-CA" sz="2100" noProof="1">
              <a:solidFill>
                <a:schemeClr val="accent3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B444B15-D2F6-4237-9EAB-78DB18ED165B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EBE5E53-9C21-4057-88EF-83D2FEB3448B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E8018AA-B50A-4150-B2BC-2B4D7973CDC3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28A36FF-18BB-401A-AB85-78B9B1A513DA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3D85A25-A39B-4AC3-BCA5-58BDD388502F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10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Founded in 1911, SNC-Lavalin is a global fully integrated professional services and project management company and a major player in the ownership of infrastructure. From offices around the world, SNC-Lavalin's employees are proud to build what matters. Our teams provide comprehensive end-to-end project solutions – including capital investment, consulting, design, engineering, construction, sustaining capital and operations and maintenance – to clients in oil and gas, nuclear, mining and metallurgy, infrastructure and power.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 July 3, 2017, SNC-Lavalin acquired Atkins, one of the world’s most respected design, engineering and project management consultancies.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A world leader</a:t>
            </a:r>
            <a:r>
              <a:rPr lang="en-CA" sz="2800" noProof="1"/>
              <a:t>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884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B835FBB8-4E81-46E9-8FD5-BFAED8C6B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804949" y="483518"/>
            <a:ext cx="7776864" cy="54192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sz="1800" b="0" kern="1200" cap="none" spc="0" baseline="0">
                <a:solidFill>
                  <a:srgbClr val="009CCA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i="1" noProof="1">
                <a:solidFill>
                  <a:schemeClr val="accent1"/>
                </a:solidFill>
              </a:rPr>
              <a:t>Our values are the essence of our company’s identity.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They represent how we act, speak and behave together,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and how we engage with our clients and stakeholders.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3" y="4260045"/>
            <a:ext cx="2685225" cy="2685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5214443" y="4098574"/>
            <a:ext cx="1512168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redefine engineering by thinking boldly, proudly and differently.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3" y="3477429"/>
            <a:ext cx="3725738" cy="26900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5214443" y="3383676"/>
            <a:ext cx="1996063" cy="4565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work together and embrace each other’s unique contribution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to deliver amazing results for all.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5214443" y="1795846"/>
            <a:ext cx="2088231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noProof="1">
                <a:solidFill>
                  <a:schemeClr val="tx2"/>
                </a:solidFill>
              </a:rPr>
              <a:t>We put safety at the heart of everything we do, to safeguard people, assets and the environment.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49" y="1961489"/>
            <a:ext cx="1643458" cy="26017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5214443" y="2645698"/>
            <a:ext cx="1656184" cy="4795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do the right thing,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no matter what, and are accountable for our actions.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05" y="2750435"/>
            <a:ext cx="2363538" cy="27011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0EF14-5E34-48B6-9088-DB331283988C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DA323FE-A42F-42F0-A456-56D6C4FDFDC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2764E08-68EE-4A75-AA09-387EDF55C87C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A506B17-BF86-4A42-9446-D32F1D0F456D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7BF69D-A1D3-4C0A-A026-0B09F7348BBA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5422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6105E1-AB9C-4841-8D25-7B6FC7551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GB" dirty="0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4" y="1449388"/>
            <a:ext cx="10369153" cy="4176612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 (followed by: </a:t>
            </a:r>
            <a:r>
              <a:rPr lang="en-CA" dirty="0" err="1"/>
              <a:t>Enter+tab</a:t>
            </a:r>
            <a:r>
              <a:rPr lang="en-CA" dirty="0"/>
              <a:t> for normal text and bullet points)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B50C8E-5828-4B21-A79E-10BD9BB48AA2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0FCB5B6-A4EF-4CF3-A130-25C92D9DDC07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D0558B9-B9CD-4B54-BE0F-D52C66AA92C4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4E09DE0-91E0-4FE2-9A5A-0A35CBBF8A70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DF54D71-7573-486E-85DE-715AFA326158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1364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CA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3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6297081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D7D705-2A77-48D6-945E-C575ACDEF5D6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8F39128-83E0-4EB8-B494-46DEFF0684CE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6FEE9E9-046A-441F-B6CB-E815356331AC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064E31-8758-4221-BDD6-552475E49D47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D7C953-8C88-43DA-89BE-CE28BA285042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833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0A98CB-7821-40CA-BA4A-C72DD2CC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3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368302"/>
            <a:ext cx="4981575" cy="5256212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A37DF5B-4D97-4B59-8E24-88938134255A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6336490-88C7-40C2-B8F2-DCA785DFBC04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4B6192E-5A2A-436F-89AB-0D342EB3D778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7F366B-5784-45D1-A6DC-E467C888D712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31925ED-FFCA-40D5-BD81-49BB3B4DF876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77315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2 Smal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C34B79-0D8B-4894-B3F3-49279C54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76045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98545" y="368302"/>
            <a:ext cx="4981575" cy="39254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3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932920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26A33AC-A5C2-4529-A82B-32E13C778FBF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B844018-C304-4AFC-9C37-05ACCC7C77DC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4E500C9-3639-48C9-9718-2F99ABD6EA26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251F07F-9D32-48CC-8134-4A5B5694E600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B5F1BD6-E8C5-4AAD-BCC9-F392D4738172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8521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D8D320-1F55-4C37-9FF9-E94F82AEA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911424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r>
              <a:rPr lang="en-CA" noProof="0" dirty="0"/>
              <a:t>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6298176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endParaRPr lang="en-CA" noProof="0" dirty="0"/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C2F68F-6262-4B0F-89F8-14A785D2CDBE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3609F9E-DCFB-4B2E-AD3C-9EFA5208F35F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51C0F7-2C7E-4DF8-B6AA-BB5160704AD6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5EC4BA-BACA-4C38-A501-6619DE3E4CBB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EEF3A56-3C29-471D-9B9D-3FEF4CB621EE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519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- Vertic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F1D84-6EC4-43A6-9DFC-AFFB1B416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60" hasCustomPrompt="1"/>
          </p:nvPr>
        </p:nvSpPr>
        <p:spPr>
          <a:xfrm>
            <a:off x="912283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61" hasCustomPrompt="1"/>
          </p:nvPr>
        </p:nvSpPr>
        <p:spPr>
          <a:xfrm>
            <a:off x="4468399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62" hasCustomPrompt="1"/>
          </p:nvPr>
        </p:nvSpPr>
        <p:spPr>
          <a:xfrm>
            <a:off x="8024515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4467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65"/>
          </p:nvPr>
        </p:nvSpPr>
        <p:spPr>
          <a:xfrm>
            <a:off x="8023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C2A322-D700-488B-B5B8-EAD342AB2715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A043678-6298-4002-9410-CB9F45F307B6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2BD5762-CBE2-4B00-8B87-F6457E8E53D2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878B1-C197-4B40-83BF-31A17E74E272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6C84CB2-E450-4D04-A301-49B2F4A5E2F3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568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83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- Horizont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59559C-EDBE-4993-83FD-9CC06CF73D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32" hasCustomPrompt="1"/>
          </p:nvPr>
        </p:nvSpPr>
        <p:spPr>
          <a:xfrm>
            <a:off x="912553" y="1456865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53" hasCustomPrompt="1"/>
          </p:nvPr>
        </p:nvSpPr>
        <p:spPr>
          <a:xfrm>
            <a:off x="912553" y="294400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55" hasCustomPrompt="1"/>
          </p:nvPr>
        </p:nvSpPr>
        <p:spPr>
          <a:xfrm>
            <a:off x="912553" y="443114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294538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443252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90B2A4-2A0B-4BAB-9166-4B1A019BDE95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F1E31B-3DC3-46EF-ACFF-A0B02E48827B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3592B97-83E4-424A-9095-E0E1698BBA28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8227C3-0335-47A9-B06A-276DCE1EB8DB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7A6919C-9358-4A33-982A-34AD161B76EC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26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7A8A1-F4BB-40E6-AA65-F321DFB63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A86EDB06-AED1-41B0-9B08-FBA87DEF31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2283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3A27A4B-6B64-4B6D-BE8E-EEF38252EDA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464678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9A81D136-5B43-46B9-A0F9-B1763CBC0E9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24515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738725F9-1BD5-4772-8559-79ABE4D931F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2283" y="4922334"/>
            <a:ext cx="3265200" cy="695324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6F92DE13-EFDA-4B4E-8F35-89617D7664B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64678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190AA369-EDCD-4809-83F9-1F297673AB1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24515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912283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/>
          </p:nvPr>
        </p:nvSpPr>
        <p:spPr>
          <a:xfrm>
            <a:off x="912283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/>
          </p:nvPr>
        </p:nvSpPr>
        <p:spPr>
          <a:xfrm>
            <a:off x="4463818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73"/>
          </p:nvPr>
        </p:nvSpPr>
        <p:spPr>
          <a:xfrm>
            <a:off x="4463818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8939AE-DAEF-495A-9E3B-1190B95FFB96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07ACDBA-E469-4DA5-8A37-81233C0C6D32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12F3D37-BDDE-4C82-A147-BD3A074210B7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01639E3-DA87-4744-A96C-E325C9F1CA1A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071E454-D555-4C4A-B525-60A545429DC1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5213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94FCC3-E1F9-4F0A-A89D-648F848F12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E29D0F-6A65-4E82-93F0-B34BFBC56224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13F2EA9-EFED-4CE7-B3D9-75E24631D2E9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B0DC680-63BA-4F1B-8A34-E68AFA96F8D1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1EAF3A2-064D-48C4-AC08-A66EAEC73C44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488949F-A372-48BE-A837-E198D2546021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352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35DDFE-2AE7-4D18-83DE-D02160F1D338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73E9FD2-B41B-45FE-94AA-6E6C98CFDA01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BB119BF-906A-45A1-A6CF-B01C8C858308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A53916-592E-43F8-828A-FF7037B9A230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CF084E3-9A06-45E7-934B-95B699EBA00F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9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40600" y="152400"/>
            <a:ext cx="11710800" cy="561975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8D252BFA-8EE0-4CA0-819D-3D706670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7025" y="3999178"/>
            <a:ext cx="4164375" cy="530367"/>
          </a:xfrm>
        </p:spPr>
        <p:txBody>
          <a:bodyPr rIns="90000" anchor="ctr"/>
          <a:lstStyle>
            <a:lvl1pPr>
              <a:lnSpc>
                <a:spcPct val="900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2EEC670-C83A-438E-BB64-00673C4F9C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7025" y="4639162"/>
            <a:ext cx="4164375" cy="966766"/>
          </a:xfrm>
        </p:spPr>
        <p:txBody>
          <a:bodyPr rIns="90000" anchor="t"/>
          <a:lstStyle>
            <a:lvl1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F4E45D-4EF1-4AE6-BF1E-2C544570CEBE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DF5BCC0-1BCF-4F3A-B0F4-1FEFE7DCC441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016F504-7322-4DF4-80B5-222363B91697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4EAA85-E475-4C53-B586-683EB6B420B4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0C6B6F-F118-40CA-922D-82034B0557B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575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9115B5EB-A08D-429C-A819-D8702220D7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424" y="1054042"/>
            <a:ext cx="10368293" cy="3445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A2BA475-3872-4E1B-ACA8-999297036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210E657-6752-45F0-B0F2-A27FF544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64775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518ED4E-DBFE-46B2-BF07-9492130EC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424" y="1640095"/>
            <a:ext cx="2657275" cy="32266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60556B0B-A937-4069-8E41-E81CBB013A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423" y="2082768"/>
            <a:ext cx="2657276" cy="353489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85000"/>
              </a:lnSpc>
              <a:spcAft>
                <a:spcPts val="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defRPr sz="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3775323" y="1640095"/>
            <a:ext cx="8177328" cy="3984418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43B46BA-27F5-4BF5-B07B-315865CC55D1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E9DBA1F-BBB4-48FA-AB0B-43BB1E3BB197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A8298DA-5B50-4B9B-AE5A-163694423F2A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7E34187-20B5-4282-B111-4C4923F637DD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1D74897-03EE-448A-A334-B343570DE309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8259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4EC7D187-969F-418F-820C-646B0670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60D1BA9-7005-433F-A648-3DBE7416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0"/>
            <a:ext cx="10369152" cy="9219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856485E-1768-4878-99AE-03CA5AFAFA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1423" y="1527966"/>
            <a:ext cx="10369151" cy="31988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0BE4F2E-1D96-4BAC-9EBA-0038AF6EAF5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1423" y="4880611"/>
            <a:ext cx="4966895" cy="737047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195E2B4-9928-4D28-ACD8-21DCE9E49D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3955" y="4881058"/>
            <a:ext cx="4976620" cy="736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86931F-0C5B-4B22-BC27-856CF286A2FC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F299DF3-530E-47B8-AD72-577B08CED776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B3DAD26-005C-4D73-AEC6-37CFC375C921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966F11A-27C5-4445-9F9B-A3751763D9A3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858B969-7D95-4CB3-A52A-92197D3168C3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54250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8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2924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4488" r="12716" b="22030"/>
          <a:stretch/>
        </p:blipFill>
        <p:spPr>
          <a:xfrm>
            <a:off x="240000" y="158239"/>
            <a:ext cx="11705733" cy="5619762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97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Divider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12192000" cy="5778000"/>
          </a:xfrm>
          <a:prstGeom prst="rect">
            <a:avLst/>
          </a:prstGeom>
          <a:solidFill>
            <a:srgbClr val="005A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grpSp>
        <p:nvGrpSpPr>
          <p:cNvPr id="24" name="Grouper 3"/>
          <p:cNvGrpSpPr/>
          <p:nvPr userDrawn="1"/>
        </p:nvGrpSpPr>
        <p:grpSpPr>
          <a:xfrm>
            <a:off x="444591" y="80031"/>
            <a:ext cx="5470094" cy="5470094"/>
            <a:chOff x="-78531" y="259381"/>
            <a:chExt cx="4780468" cy="4780468"/>
          </a:xfrm>
          <a:noFill/>
        </p:grpSpPr>
        <p:sp>
          <p:nvSpPr>
            <p:cNvPr id="25" name="Rectangle 4"/>
            <p:cNvSpPr/>
            <p:nvPr/>
          </p:nvSpPr>
          <p:spPr>
            <a:xfrm rot="2700000">
              <a:off x="-78531" y="259381"/>
              <a:ext cx="4780468" cy="4780468"/>
            </a:xfrm>
            <a:custGeom>
              <a:avLst/>
              <a:gdLst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0 w 5470094"/>
                <a:gd name="connsiteY3" fmla="*/ 5470094 h 5470094"/>
                <a:gd name="connsiteX4" fmla="*/ 0 w 5470094"/>
                <a:gd name="connsiteY4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4312961 w 5470094"/>
                <a:gd name="connsiteY3" fmla="*/ 5457018 h 5470094"/>
                <a:gd name="connsiteX4" fmla="*/ 0 w 5470094"/>
                <a:gd name="connsiteY4" fmla="*/ 5470094 h 5470094"/>
                <a:gd name="connsiteX5" fmla="*/ 0 w 5470094"/>
                <a:gd name="connsiteY5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29717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53078 w 5470094"/>
                <a:gd name="connsiteY3" fmla="*/ 4211881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0094" h="5470094">
                  <a:moveTo>
                    <a:pt x="0" y="0"/>
                  </a:moveTo>
                  <a:lnTo>
                    <a:pt x="5470094" y="0"/>
                  </a:lnTo>
                  <a:lnTo>
                    <a:pt x="5456447" y="4205380"/>
                  </a:lnTo>
                  <a:lnTo>
                    <a:pt x="5453078" y="4211881"/>
                  </a:lnTo>
                  <a:lnTo>
                    <a:pt x="4213180" y="5459453"/>
                  </a:lnTo>
                  <a:lnTo>
                    <a:pt x="0" y="54700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6" name="Rectangle 25"/>
            <p:cNvSpPr/>
            <p:nvPr/>
          </p:nvSpPr>
          <p:spPr>
            <a:xfrm rot="2700000">
              <a:off x="812970" y="1150882"/>
              <a:ext cx="2997466" cy="2997466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7" name="Rectangle 26"/>
            <p:cNvSpPr/>
            <p:nvPr/>
          </p:nvSpPr>
          <p:spPr>
            <a:xfrm rot="2700000">
              <a:off x="1550644" y="1904662"/>
              <a:ext cx="1511652" cy="1511652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id="{025ADC0B-D58E-4E67-972A-CA494D6342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161" y="145006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1332B489-8BA6-414D-8FB6-303341E8A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265049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CB36F2-204E-4415-BAC2-36CBB3A11F13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15BE7A8-DED9-498E-94C6-3C6EC7E8BC31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82D9CC9-E785-43FB-966E-447BC6BAFD40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423310C-A28B-4C27-B721-45090F09ABCB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6540E99-6164-4848-BA47-1AFF65C843A4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8607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2100" dirty="0">
                <a:solidFill>
                  <a:srgbClr val="FFFFFF"/>
                </a:solidFill>
              </a:rPr>
              <a:t>We strive to be the premier engineering solutions partner, committed to delivering complex projects from vision </a:t>
            </a:r>
            <a:br>
              <a:rPr lang="en-US" sz="2100" dirty="0">
                <a:solidFill>
                  <a:srgbClr val="FFFFFF"/>
                </a:solidFill>
              </a:rPr>
            </a:br>
            <a:r>
              <a:rPr lang="en-US" sz="2100" dirty="0">
                <a:solidFill>
                  <a:srgbClr val="FFFFFF"/>
                </a:solidFill>
              </a:rPr>
              <a:t>to reality for a sustainable lifespan. </a:t>
            </a:r>
          </a:p>
        </p:txBody>
      </p:sp>
      <p:sp>
        <p:nvSpPr>
          <p:cNvPr id="21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Our vision</a:t>
            </a:r>
            <a:endParaRPr lang="en-CA" sz="2100" noProof="1">
              <a:solidFill>
                <a:schemeClr val="accent3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5501FD7-FFB8-4CC3-AD14-2BA599ECC963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6624C9F-3B27-473B-A073-891337776F4A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94B5F0E-B68C-43BF-AB85-A53C5B68CCFE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88F8A34-F95C-4619-84D9-4D7AD0AFB32A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CE79DD4-DEBB-43E8-8580-C5ECE41795D0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5506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Founded in 1911, SNC-Lavalin is a global fully integrated professional services and project management company and a major player in the ownership of infrastructure. From offices around the world, SNC-Lavalin's employees are proud to build what matters. Our teams provide comprehensive end-to-end project solutions – including capital investment, consulting, design, engineering, construction, sustaining capital and operations and maintenance – to clients in oil and gas, nuclear, mining and metallurgy, infrastructure and power.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 July 3, 2017, SNC-Lavalin acquired Atkins, one of the world’s most respected design, engineering and project management consultancies.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A world leader</a:t>
            </a:r>
            <a:r>
              <a:rPr lang="en-CA" sz="2800" noProof="1"/>
              <a:t>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4" name="Straight Connector 13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0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ags" Target="../tags/tag21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CA" noProof="1"/>
              <a:t>Click to edit Master title style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911424" y="1457064"/>
            <a:ext cx="10369152" cy="4167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Subtitle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  <a:p>
            <a:pPr lvl="5"/>
            <a:r>
              <a:rPr lang="en-CA" noProof="0" dirty="0"/>
              <a:t>Fifth level</a:t>
            </a:r>
          </a:p>
          <a:p>
            <a:pPr lvl="6"/>
            <a:r>
              <a:rPr lang="en-CA" noProof="0" dirty="0"/>
              <a:t>Sixth level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US"/>
              <a:t>Change Footer here: Insert &gt; Header and Footer (delete if none) </a:t>
            </a:r>
            <a:endParaRPr lang="en-CA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73952" y="64812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3" name="Picture 12" descr="Dark_blue_SNC_atkins_logo.pn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" y="5970271"/>
            <a:ext cx="2277483" cy="579569"/>
          </a:xfrm>
          <a:prstGeom prst="rect">
            <a:avLst/>
          </a:prstGeom>
        </p:spPr>
      </p:pic>
    </p:spTree>
    <p:custDataLst>
      <p:tags r:id="rId25"/>
    </p:custDataLst>
    <p:extLst>
      <p:ext uri="{BB962C8B-B14F-4D97-AF65-F5344CB8AC3E}">
        <p14:creationId xmlns:p14="http://schemas.microsoft.com/office/powerpoint/2010/main" val="428726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2" r:id="rId2"/>
    <p:sldLayoutId id="2147483724" r:id="rId3"/>
    <p:sldLayoutId id="2147483725" r:id="rId4"/>
    <p:sldLayoutId id="2147483726" r:id="rId5"/>
    <p:sldLayoutId id="2147483727" r:id="rId6"/>
    <p:sldLayoutId id="2147483712" r:id="rId7"/>
    <p:sldLayoutId id="2147483798" r:id="rId8"/>
    <p:sldLayoutId id="2147483758" r:id="rId9"/>
    <p:sldLayoutId id="2147483713" r:id="rId10"/>
    <p:sldLayoutId id="2147483790" r:id="rId11"/>
    <p:sldLayoutId id="2147483791" r:id="rId12"/>
    <p:sldLayoutId id="2147483792" r:id="rId13"/>
    <p:sldLayoutId id="2147483775" r:id="rId14"/>
    <p:sldLayoutId id="2147483793" r:id="rId15"/>
    <p:sldLayoutId id="2147483745" r:id="rId16"/>
    <p:sldLayoutId id="2147483746" r:id="rId17"/>
    <p:sldLayoutId id="2147483776" r:id="rId18"/>
    <p:sldLayoutId id="2147483794" r:id="rId19"/>
    <p:sldLayoutId id="2147483774" r:id="rId20"/>
    <p:sldLayoutId id="2147483788" r:id="rId21"/>
    <p:sldLayoutId id="2147483786" r:id="rId22"/>
    <p:sldLayoutId id="2147483787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spc="0" baseline="0">
          <a:solidFill>
            <a:schemeClr val="accent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600"/>
        </a:spcBef>
        <a:spcAft>
          <a:spcPts val="600"/>
        </a:spcAft>
        <a:buClr>
          <a:schemeClr val="bg1"/>
        </a:buClr>
        <a:buSzPct val="25000"/>
        <a:buFont typeface="Arial"/>
        <a:buNone/>
        <a:defRPr sz="2000" b="0" i="0" kern="1200" cap="none" spc="0" baseline="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1800"/>
        </a:lnSpc>
        <a:spcBef>
          <a:spcPts val="300"/>
        </a:spcBef>
        <a:spcAft>
          <a:spcPts val="600"/>
        </a:spcAft>
        <a:buClr>
          <a:schemeClr val="bg1"/>
        </a:buClr>
        <a:buSzPct val="25000"/>
        <a:buFont typeface="Arial"/>
        <a:buNone/>
        <a:tabLst/>
        <a:defRPr sz="1500" b="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176400" indent="-17640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3pPr>
      <a:lvl4pPr marL="344488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4pPr>
      <a:lvl5pPr marL="517525" indent="-173038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>
          <a:solidFill>
            <a:schemeClr val="tx2"/>
          </a:solidFill>
          <a:latin typeface="Arial" pitchFamily="34" charset="0"/>
          <a:ea typeface="+mn-ea"/>
          <a:cs typeface="+mn-cs"/>
        </a:defRPr>
      </a:lvl5pPr>
      <a:lvl6pPr marL="688975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6pPr>
      <a:lvl7pPr marL="688975" indent="-171450" algn="l" defTabSz="914400" rtl="0" eaLnBrk="1" latinLnBrk="0" hangingPunct="1">
        <a:lnSpc>
          <a:spcPts val="1500"/>
        </a:lnSpc>
        <a:spcBef>
          <a:spcPts val="150"/>
        </a:spcBef>
        <a:spcAft>
          <a:spcPts val="300"/>
        </a:spcAft>
        <a:buFont typeface="Arial" pitchFamily="34" charset="0"/>
        <a:buChar char="•"/>
        <a:defRPr sz="1200" b="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pos="575" userDrawn="1">
          <p15:clr>
            <a:srgbClr val="F26B43"/>
          </p15:clr>
        </p15:guide>
        <p15:guide id="5" pos="7105" userDrawn="1">
          <p15:clr>
            <a:srgbClr val="F26B43"/>
          </p15:clr>
        </p15:guide>
        <p15:guide id="6" orient="horz" pos="3543" userDrawn="1">
          <p15:clr>
            <a:srgbClr val="F26B43"/>
          </p15:clr>
        </p15:guide>
        <p15:guide id="7" orient="horz" pos="913" userDrawn="1">
          <p15:clr>
            <a:srgbClr val="F26B43"/>
          </p15:clr>
        </p15:guide>
        <p15:guide id="8" orient="horz" pos="40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 flipV="1">
            <a:off x="0" y="5778000"/>
            <a:ext cx="12192000" cy="1080000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911424" y="1457066"/>
            <a:ext cx="10369152" cy="4167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Subtitle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  <a:p>
            <a:pPr lvl="5"/>
            <a:r>
              <a:rPr lang="en-CA" noProof="0" dirty="0"/>
              <a:t>Fifth level</a:t>
            </a:r>
          </a:p>
          <a:p>
            <a:pPr lvl="6"/>
            <a:r>
              <a:rPr lang="en-CA" noProof="0" dirty="0"/>
              <a:t>Sixth level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184483" y="6087617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6116D439-0277-4566-8223-A38768983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CA" noProof="1"/>
              <a:t>Click to edit Master title style</a:t>
            </a: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73952" y="64812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3" name="Picture 2" descr="Dark_blue_SNC_atkins_logo.png">
            <a:extLst>
              <a:ext uri="{FF2B5EF4-FFF2-40B4-BE49-F238E27FC236}">
                <a16:creationId xmlns:a16="http://schemas.microsoft.com/office/drawing/2014/main" id="{10FF1EF5-8D8E-B85C-FDCC-F7430DE71B6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84" y="5995411"/>
            <a:ext cx="2748072" cy="699323"/>
          </a:xfrm>
          <a:prstGeom prst="rect">
            <a:avLst/>
          </a:prstGeom>
        </p:spPr>
      </p:pic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F987A0DF-0417-07D3-D714-B644DEC5C52E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3" y="5962359"/>
            <a:ext cx="1856232" cy="765426"/>
          </a:xfrm>
          <a:prstGeom prst="rect">
            <a:avLst/>
          </a:prstGeom>
        </p:spPr>
      </p:pic>
    </p:spTree>
    <p:custDataLst>
      <p:tags r:id="rId25"/>
    </p:custDataLst>
    <p:extLst>
      <p:ext uri="{BB962C8B-B14F-4D97-AF65-F5344CB8AC3E}">
        <p14:creationId xmlns:p14="http://schemas.microsoft.com/office/powerpoint/2010/main" val="22515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97" r:id="rId8"/>
    <p:sldLayoutId id="2147483795" r:id="rId9"/>
    <p:sldLayoutId id="2147483785" r:id="rId10"/>
    <p:sldLayoutId id="2147483730" r:id="rId11"/>
    <p:sldLayoutId id="2147483731" r:id="rId12"/>
    <p:sldLayoutId id="2147483732" r:id="rId13"/>
    <p:sldLayoutId id="2147483733" r:id="rId14"/>
    <p:sldLayoutId id="2147483789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96" r:id="rId21"/>
    <p:sldLayoutId id="2147483749" r:id="rId22"/>
    <p:sldLayoutId id="2147483734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spc="0" baseline="0">
          <a:solidFill>
            <a:schemeClr val="accent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600"/>
        </a:spcBef>
        <a:spcAft>
          <a:spcPts val="600"/>
        </a:spcAft>
        <a:buClr>
          <a:schemeClr val="bg1"/>
        </a:buClr>
        <a:buSzPct val="25000"/>
        <a:buFont typeface="Arial"/>
        <a:buNone/>
        <a:defRPr sz="2000" b="0" i="0" kern="1200" cap="none" spc="0" baseline="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1800"/>
        </a:lnSpc>
        <a:spcBef>
          <a:spcPts val="300"/>
        </a:spcBef>
        <a:spcAft>
          <a:spcPts val="600"/>
        </a:spcAft>
        <a:buClr>
          <a:schemeClr val="bg1"/>
        </a:buClr>
        <a:buSzPct val="25000"/>
        <a:buFont typeface="Arial"/>
        <a:buNone/>
        <a:tabLst/>
        <a:defRPr sz="1500" b="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176400" indent="-17640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3pPr>
      <a:lvl4pPr marL="344488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4pPr>
      <a:lvl5pPr marL="517525" indent="-173038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>
          <a:solidFill>
            <a:schemeClr val="tx2"/>
          </a:solidFill>
          <a:latin typeface="Arial" pitchFamily="34" charset="0"/>
          <a:ea typeface="+mn-ea"/>
          <a:cs typeface="+mn-cs"/>
        </a:defRPr>
      </a:lvl5pPr>
      <a:lvl6pPr marL="688975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6pPr>
      <a:lvl7pPr marL="688975" indent="-171450" algn="l" defTabSz="914400" rtl="0" eaLnBrk="1" latinLnBrk="0" hangingPunct="1">
        <a:lnSpc>
          <a:spcPts val="1500"/>
        </a:lnSpc>
        <a:spcBef>
          <a:spcPts val="150"/>
        </a:spcBef>
        <a:spcAft>
          <a:spcPts val="300"/>
        </a:spcAft>
        <a:buFont typeface="Arial" pitchFamily="34" charset="0"/>
        <a:buChar char="•"/>
        <a:defRPr sz="1200" b="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575" userDrawn="1">
          <p15:clr>
            <a:srgbClr val="F26B43"/>
          </p15:clr>
        </p15:guide>
        <p15:guide id="4" pos="7105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3543" userDrawn="1">
          <p15:clr>
            <a:srgbClr val="F26B43"/>
          </p15:clr>
        </p15:guide>
        <p15:guide id="7" orient="horz" pos="9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sionzeronetwork.org/about/what-is-vision-zero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701&amp;picture=any-questions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Scott.Rickert@AtkinsGlobal.com" TargetMode="Externa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88D7A2-E8BD-413C-8591-A67001DD2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5082121"/>
            <a:ext cx="6963064" cy="1077404"/>
          </a:xfrm>
        </p:spPr>
        <p:txBody>
          <a:bodyPr/>
          <a:lstStyle/>
          <a:p>
            <a:r>
              <a:rPr lang="en-GB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Streets and Roads for All (SS4A) Vision Zero Action Plan – Scope of Work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F5CC38-EDD9-4F5D-9639-8507B4B2AA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443" y="6283172"/>
            <a:ext cx="6963064" cy="479557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Stakeholder Forum</a:t>
            </a:r>
            <a:r>
              <a:rPr lang="en-GB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July 26, 2023</a:t>
            </a:r>
          </a:p>
          <a:p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475720" y="6481763"/>
            <a:ext cx="477837" cy="188912"/>
          </a:xfrm>
        </p:spPr>
        <p:txBody>
          <a:bodyPr/>
          <a:lstStyle/>
          <a:p>
            <a:fld id="{8E9205E6-0D8F-4FE6-AE74-F8DC77F0BF6E}" type="slidenum">
              <a:rPr lang="en-CA" smtClean="0"/>
              <a:pPr/>
              <a:t>1</a:t>
            </a:fld>
            <a:endParaRPr lang="en-CA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566F1C8-19A2-4BFA-A6EF-B305B6EF7FB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9" b="10019"/>
          <a:stretch/>
        </p:blipFill>
        <p:spPr>
          <a:xfrm>
            <a:off x="241300" y="152400"/>
            <a:ext cx="11709400" cy="4681538"/>
          </a:xfrm>
          <a:prstGeom prst="rect">
            <a:avLst/>
          </a:prstGeom>
        </p:spPr>
      </p:pic>
      <p:pic>
        <p:nvPicPr>
          <p:cNvPr id="9" name="Picture 8" descr="Dark_blue_SNC_atkins_logo.png">
            <a:extLst>
              <a:ext uri="{FF2B5EF4-FFF2-40B4-BE49-F238E27FC236}">
                <a16:creationId xmlns:a16="http://schemas.microsoft.com/office/drawing/2014/main" id="{52426D9A-8A5C-50C9-B064-A2FD0AE5E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715" y="5316709"/>
            <a:ext cx="2348984" cy="597764"/>
          </a:xfrm>
          <a:prstGeom prst="rect">
            <a:avLst/>
          </a:prstGeom>
        </p:spPr>
      </p:pic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B79A26DE-460B-7C11-09B0-7BBC37E5CB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803" y="5289436"/>
            <a:ext cx="1581912" cy="6523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751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C613-284C-4288-AE2D-BED46EA4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is Number 1 Priority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DD7A5-1538-4DC0-B5AB-F5F398AD28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423" y="1449390"/>
            <a:ext cx="8632072" cy="4175124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Infrastructure Investment &amp; Jobs Act (IIJA)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$550B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52% Transportation </a:t>
            </a:r>
          </a:p>
          <a:p>
            <a:pPr marL="457200" lvl="5" indent="0">
              <a:spcAft>
                <a:spcPts val="6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Infrastructure </a:t>
            </a:r>
          </a:p>
          <a:p>
            <a:pPr marL="457200" lvl="5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Emphasis on Safety, </a:t>
            </a:r>
          </a:p>
          <a:p>
            <a:pPr marL="457200" lvl="5" indent="0">
              <a:spcAft>
                <a:spcPts val="6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Equity, Resiliency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63557-7899-4B12-850A-873DE685C47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10</a:t>
            </a:fld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3332A7-ADEC-4D0F-8983-562D89740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33" t="6501" r="28674"/>
          <a:stretch/>
        </p:blipFill>
        <p:spPr>
          <a:xfrm>
            <a:off x="6752518" y="2037974"/>
            <a:ext cx="2155756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18EBF4-4851-4F4A-A1A5-0B6454A728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43" t="10543" r="30548" b="5522"/>
          <a:stretch/>
        </p:blipFill>
        <p:spPr>
          <a:xfrm rot="805562">
            <a:off x="8474364" y="2455046"/>
            <a:ext cx="2153488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9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440F-76AD-4224-9DAD-1BD67273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61" y="2257260"/>
            <a:ext cx="10691954" cy="1081237"/>
          </a:xfrm>
        </p:spPr>
        <p:txBody>
          <a:bodyPr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Streets and Roads for All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(SS4A)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5BFA1-8456-4076-9F05-356E8073A5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921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63557-7899-4B12-850A-873DE685C47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12</a:t>
            </a:fld>
            <a:endParaRPr lang="en-CA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617112-9C90-3FD0-A795-AC71BD47F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921966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– 2026: $5B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5F3FAC8-73E9-AADA-B84C-8BE3638210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422" y="1449390"/>
            <a:ext cx="11280577" cy="2711824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Awarded to Support Planning, Infrastructure, Behavioral,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Operational Initiatives to Prevent Death &amp; Serious Injury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Crashes Involving All Roadway Users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Make Vision Zero Change: New SS4A Funding Available (Deadline Sept. 15,  2022) | Vision Zero Network">
            <a:extLst>
              <a:ext uri="{FF2B5EF4-FFF2-40B4-BE49-F238E27FC236}">
                <a16:creationId xmlns:a16="http://schemas.microsoft.com/office/drawing/2014/main" id="{EC0860DD-8E37-D2DF-171D-C6449EC73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368" y="2807900"/>
            <a:ext cx="5591264" cy="3024873"/>
          </a:xfrm>
          <a:prstGeom prst="rect">
            <a:avLst/>
          </a:prstGeom>
          <a:noFill/>
          <a:ln w="12700">
            <a:solidFill>
              <a:srgbClr val="005A8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94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63557-7899-4B12-850A-873DE685C47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13</a:t>
            </a:fld>
            <a:endParaRPr lang="en-CA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617112-9C90-3FD0-A795-AC71BD47F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921966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DCHC MPO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5F3FAC8-73E9-AADA-B84C-8BE3638210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422" y="1449390"/>
            <a:ext cx="11280577" cy="2711824"/>
          </a:xfrm>
        </p:spPr>
        <p:txBody>
          <a:bodyPr/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Awarded SS4A Grant to Develop a Vision Zero Action Plan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Child with backpack entering school bus on a sunny morning">
            <a:extLst>
              <a:ext uri="{FF2B5EF4-FFF2-40B4-BE49-F238E27FC236}">
                <a16:creationId xmlns:a16="http://schemas.microsoft.com/office/drawing/2014/main" id="{2B1860F6-70E7-32EF-E54E-0C1F71AECD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15" y="2211999"/>
            <a:ext cx="3532580" cy="2358185"/>
          </a:xfrm>
          <a:prstGeom prst="rect">
            <a:avLst/>
          </a:prstGeom>
          <a:ln w="12700">
            <a:solidFill>
              <a:srgbClr val="1E355E"/>
            </a:solidFill>
          </a:ln>
        </p:spPr>
      </p:pic>
      <p:pic>
        <p:nvPicPr>
          <p:cNvPr id="3" name="Picture 2" descr="People riding bicycles on road by water">
            <a:extLst>
              <a:ext uri="{FF2B5EF4-FFF2-40B4-BE49-F238E27FC236}">
                <a16:creationId xmlns:a16="http://schemas.microsoft.com/office/drawing/2014/main" id="{6123225B-C962-54E6-D9D4-0E083A876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12" y="2211998"/>
            <a:ext cx="3536964" cy="2358185"/>
          </a:xfrm>
          <a:prstGeom prst="rect">
            <a:avLst/>
          </a:prstGeom>
          <a:ln w="12700">
            <a:solidFill>
              <a:srgbClr val="1E355E"/>
            </a:solidFill>
          </a:ln>
        </p:spPr>
      </p:pic>
      <p:pic>
        <p:nvPicPr>
          <p:cNvPr id="5" name="Picture 4" descr="Hands held up high during a conference">
            <a:extLst>
              <a:ext uri="{FF2B5EF4-FFF2-40B4-BE49-F238E27FC236}">
                <a16:creationId xmlns:a16="http://schemas.microsoft.com/office/drawing/2014/main" id="{4CB1BD94-63F8-9298-F0F7-49AB29DA8C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117" y="3152261"/>
            <a:ext cx="3539174" cy="2359449"/>
          </a:xfrm>
          <a:prstGeom prst="rect">
            <a:avLst/>
          </a:prstGeom>
          <a:ln w="12700">
            <a:solidFill>
              <a:srgbClr val="005A84"/>
            </a:solidFill>
          </a:ln>
        </p:spPr>
      </p:pic>
    </p:spTree>
    <p:extLst>
      <p:ext uri="{BB962C8B-B14F-4D97-AF65-F5344CB8AC3E}">
        <p14:creationId xmlns:p14="http://schemas.microsoft.com/office/powerpoint/2010/main" val="329286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440F-76AD-4224-9DAD-1BD67273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61" y="2257260"/>
            <a:ext cx="10691954" cy="1081237"/>
          </a:xfrm>
        </p:spPr>
        <p:txBody>
          <a:bodyPr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Vision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5BFA1-8456-4076-9F05-356E8073A5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312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63557-7899-4B12-850A-873DE685C47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15</a:t>
            </a:fld>
            <a:endParaRPr lang="en-CA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617112-9C90-3FD0-A795-AC71BD47F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19725"/>
            <a:ext cx="10369152" cy="921966"/>
          </a:xfrm>
        </p:spPr>
        <p:txBody>
          <a:bodyPr/>
          <a:lstStyle/>
          <a:p>
            <a:r>
              <a:rPr lang="en-US" b="1" dirty="0">
                <a:solidFill>
                  <a:srgbClr val="00A2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Zero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5F3FAC8-73E9-AADA-B84C-8BE3638210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423" y="1147547"/>
            <a:ext cx="10369154" cy="2711824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 Zero is a strategy to eliminate all </a:t>
            </a:r>
          </a:p>
          <a:p>
            <a:pPr algn="ctr">
              <a:spcAft>
                <a:spcPts val="1200"/>
              </a:spcAft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traffic fatalities and serious injuries, while </a:t>
            </a:r>
          </a:p>
          <a:p>
            <a:pPr algn="ctr">
              <a:spcAft>
                <a:spcPts val="1200"/>
              </a:spcAft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increasing safe, healthy, and equitable </a:t>
            </a:r>
          </a:p>
          <a:p>
            <a:pPr algn="ctr">
              <a:spcAft>
                <a:spcPts val="1200"/>
              </a:spcAft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mobility for all. First implemented in </a:t>
            </a:r>
          </a:p>
          <a:p>
            <a:pPr algn="ctr">
              <a:spcAft>
                <a:spcPts val="1200"/>
              </a:spcAft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Sweden in the 1990s,Vision Zero has </a:t>
            </a:r>
          </a:p>
          <a:p>
            <a:pPr algn="ctr">
              <a:spcAft>
                <a:spcPts val="1200"/>
              </a:spcAft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proved successful across Europe – and </a:t>
            </a:r>
          </a:p>
          <a:p>
            <a:pPr algn="ctr">
              <a:spcAft>
                <a:spcPts val="1200"/>
              </a:spcAft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it’s gaining momentum in major </a:t>
            </a:r>
          </a:p>
          <a:p>
            <a:pPr algn="ctr">
              <a:spcAft>
                <a:spcPts val="1200"/>
              </a:spcAft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cities.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0683B5-FFDD-A4B8-62CA-6076DC25121B}"/>
              </a:ext>
            </a:extLst>
          </p:cNvPr>
          <p:cNvSpPr/>
          <p:nvPr/>
        </p:nvSpPr>
        <p:spPr>
          <a:xfrm>
            <a:off x="173736" y="5183831"/>
            <a:ext cx="11844528" cy="648688"/>
          </a:xfrm>
          <a:prstGeom prst="rect">
            <a:avLst/>
          </a:prstGeom>
          <a:solidFill>
            <a:srgbClr val="00A2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7" name="Picture 2" descr="Vision Zero Network">
            <a:extLst>
              <a:ext uri="{FF2B5EF4-FFF2-40B4-BE49-F238E27FC236}">
                <a16:creationId xmlns:a16="http://schemas.microsoft.com/office/drawing/2014/main" id="{C0A9F945-4E9D-4C4C-2C08-670681BA3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216" y="5177118"/>
            <a:ext cx="7135568" cy="64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82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63557-7899-4B12-850A-873DE685C47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16</a:t>
            </a:fld>
            <a:endParaRPr lang="en-CA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617112-9C90-3FD0-A795-AC71BD47F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19725"/>
            <a:ext cx="10369152" cy="921966"/>
          </a:xfrm>
        </p:spPr>
        <p:txBody>
          <a:bodyPr/>
          <a:lstStyle/>
          <a:p>
            <a:r>
              <a:rPr lang="en-US" b="1" dirty="0">
                <a:solidFill>
                  <a:srgbClr val="00A2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Reactive vs. Proactive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visionzeronetwork.org/wp-content/uploads/2017/10/Why-VZ-is-Different-1024x444.jpg">
            <a:extLst>
              <a:ext uri="{FF2B5EF4-FFF2-40B4-BE49-F238E27FC236}">
                <a16:creationId xmlns:a16="http://schemas.microsoft.com/office/drawing/2014/main" id="{0DD75EB9-FC86-9A87-57D8-08660EBFB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83" y="800961"/>
            <a:ext cx="10369152" cy="44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4C7966-A686-C6D5-7196-FBD17A4AD6CF}"/>
              </a:ext>
            </a:extLst>
          </p:cNvPr>
          <p:cNvSpPr txBox="1"/>
          <p:nvPr/>
        </p:nvSpPr>
        <p:spPr>
          <a:xfrm>
            <a:off x="-1882" y="5296961"/>
            <a:ext cx="121938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005A84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https://visionzeronetwork.org/about/what-is-vision-zero/</a:t>
            </a:r>
            <a:r>
              <a:rPr lang="en-US" sz="1200" b="1" i="1" dirty="0">
                <a:solidFill>
                  <a:srgbClr val="005A84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022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440F-76AD-4224-9DAD-1BD67273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61" y="2257260"/>
            <a:ext cx="10691954" cy="1081237"/>
          </a:xfrm>
        </p:spPr>
        <p:txBody>
          <a:bodyPr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DCHC MPO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SS4A Vision Zero Action Plan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5BFA1-8456-4076-9F05-356E8073A5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355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4E9CB2-799F-6F1A-B487-BC987B7F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44476"/>
            <a:ext cx="7127676" cy="921966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 Zero Action Plan Scope of Work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9362D-AEC7-0B3E-7131-965D5BB4F2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423" y="1068390"/>
            <a:ext cx="5498902" cy="4175124"/>
          </a:xfrm>
        </p:spPr>
        <p:txBody>
          <a:bodyPr/>
          <a:lstStyle/>
          <a:p>
            <a:r>
              <a:rPr lang="en-US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PROJECT MANAGEMENT AND COORDINATION</a:t>
            </a:r>
            <a:endParaRPr lang="en-US" b="1" dirty="0">
              <a:solidFill>
                <a:srgbClr val="5859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1.1 Project Management</a:t>
            </a:r>
            <a:endParaRPr lang="en-US" b="1" dirty="0">
              <a:solidFill>
                <a:srgbClr val="5859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1.2 Kickoff Meeting and Progress Meetings</a:t>
            </a:r>
            <a:endParaRPr lang="en-US" b="1" dirty="0">
              <a:solidFill>
                <a:srgbClr val="5859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1.3 Coordination with Project Technical Advisory Committee (TAC) </a:t>
            </a:r>
            <a:endParaRPr lang="en-US" b="1" dirty="0">
              <a:solidFill>
                <a:srgbClr val="5859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1.4 Public Information and Neighborhood Meetings</a:t>
            </a:r>
            <a:endParaRPr lang="en-US" b="1" dirty="0">
              <a:solidFill>
                <a:srgbClr val="5859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1.5 DCHC MPO Vision Zero Action Plan Webpage Updates </a:t>
            </a:r>
            <a:endParaRPr lang="en-US" b="1" dirty="0">
              <a:solidFill>
                <a:srgbClr val="5859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1.6 Public Surveys</a:t>
            </a:r>
            <a:endParaRPr lang="en-US" b="1" dirty="0">
              <a:solidFill>
                <a:srgbClr val="5859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1.7 Local Agency Technical Committee and Board Updates </a:t>
            </a:r>
            <a:endParaRPr lang="en-US" b="1" i="1" dirty="0">
              <a:solidFill>
                <a:srgbClr val="5859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5859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D6B26-5781-5492-4EDC-131DAC3904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18</a:t>
            </a:fld>
            <a:endParaRPr lang="en-CA" dirty="0"/>
          </a:p>
        </p:txBody>
      </p:sp>
      <p:pic>
        <p:nvPicPr>
          <p:cNvPr id="22" name="Picture 21" descr="A close-up of a document&#10;&#10;Description automatically generated">
            <a:extLst>
              <a:ext uri="{FF2B5EF4-FFF2-40B4-BE49-F238E27FC236}">
                <a16:creationId xmlns:a16="http://schemas.microsoft.com/office/drawing/2014/main" id="{3C56DCDE-7C69-1E1C-167F-762A6442FA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300" y="556796"/>
            <a:ext cx="3886201" cy="5029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22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4E9CB2-799F-6F1A-B487-BC987B7F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44476"/>
            <a:ext cx="7127676" cy="921966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 Zero Action Plan Scope of Work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9362D-AEC7-0B3E-7131-965D5BB4F2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423" y="1068390"/>
            <a:ext cx="5498902" cy="4175124"/>
          </a:xfrm>
        </p:spPr>
        <p:txBody>
          <a:bodyPr/>
          <a:lstStyle/>
          <a:p>
            <a:r>
              <a:rPr lang="en-US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 EXISTING CONDITIONS ANALYSIS</a:t>
            </a:r>
            <a:endParaRPr lang="en-US" b="1" dirty="0">
              <a:solidFill>
                <a:srgbClr val="5859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2.1 Review Policies, Plans, and Studies</a:t>
            </a:r>
            <a:endParaRPr lang="en-US" b="1" dirty="0">
              <a:solidFill>
                <a:srgbClr val="5859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2.2 Crash Statistics and Trends Evaluation</a:t>
            </a:r>
            <a:endParaRPr lang="en-US" b="1" i="1" dirty="0">
              <a:solidFill>
                <a:srgbClr val="5859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D6B26-5781-5492-4EDC-131DAC3904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19</a:t>
            </a:fld>
            <a:endParaRPr lang="en-CA" dirty="0"/>
          </a:p>
        </p:txBody>
      </p:sp>
      <p:pic>
        <p:nvPicPr>
          <p:cNvPr id="9" name="Picture 8" descr="A close-up of a document&#10;&#10;Description automatically generated">
            <a:extLst>
              <a:ext uri="{FF2B5EF4-FFF2-40B4-BE49-F238E27FC236}">
                <a16:creationId xmlns:a16="http://schemas.microsoft.com/office/drawing/2014/main" id="{495A478A-76AD-8287-EA36-6EF12E94CA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557784"/>
            <a:ext cx="3886200" cy="5029200"/>
          </a:xfrm>
          <a:prstGeom prst="rect">
            <a:avLst/>
          </a:prstGeom>
          <a:ln>
            <a:solidFill>
              <a:schemeClr val="tx1">
                <a:alpha val="99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440F-76AD-4224-9DAD-1BD67273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60" y="2257260"/>
            <a:ext cx="7806711" cy="1081237"/>
          </a:xfrm>
        </p:spPr>
        <p:txBody>
          <a:bodyPr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Transportation Fatalities /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5BFA1-8456-4076-9F05-356E8073A5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507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4E9CB2-799F-6F1A-B487-BC987B7F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44476"/>
            <a:ext cx="7127676" cy="921966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 Zero Action Plan Scope of Work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9362D-AEC7-0B3E-7131-965D5BB4F2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423" y="1068390"/>
            <a:ext cx="5498902" cy="4175124"/>
          </a:xfrm>
        </p:spPr>
        <p:txBody>
          <a:bodyPr/>
          <a:lstStyle/>
          <a:p>
            <a:r>
              <a:rPr lang="en-US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3 DEFINE VISION ZERO AND THE DCHC MPO’s VISION, MISSION, AND GOALS</a:t>
            </a:r>
            <a:endParaRPr lang="en-US" b="1" dirty="0">
              <a:solidFill>
                <a:srgbClr val="5859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3.1 Define Vision Zero</a:t>
            </a:r>
            <a:endParaRPr lang="en-US" b="1" dirty="0">
              <a:solidFill>
                <a:srgbClr val="5859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3.2 Define the DCHC MPO’s Vision Statement, Mission Statement, and Goals</a:t>
            </a:r>
            <a:endParaRPr lang="en-US" b="1" i="1" dirty="0">
              <a:solidFill>
                <a:srgbClr val="5859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D6B26-5781-5492-4EDC-131DAC3904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20</a:t>
            </a:fld>
            <a:endParaRPr lang="en-CA" dirty="0"/>
          </a:p>
        </p:txBody>
      </p:sp>
      <p:pic>
        <p:nvPicPr>
          <p:cNvPr id="7" name="Picture 6" descr="A close-up of a document&#10;&#10;Description automatically generated">
            <a:extLst>
              <a:ext uri="{FF2B5EF4-FFF2-40B4-BE49-F238E27FC236}">
                <a16:creationId xmlns:a16="http://schemas.microsoft.com/office/drawing/2014/main" id="{0066BC10-C71C-DE8C-6B5D-7664247D2A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557784"/>
            <a:ext cx="3886200" cy="5029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022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4E9CB2-799F-6F1A-B487-BC987B7F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44476"/>
            <a:ext cx="7127676" cy="921966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 Zero Action Plan Scope of Work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9362D-AEC7-0B3E-7131-965D5BB4F2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423" y="1068390"/>
            <a:ext cx="5498902" cy="4175124"/>
          </a:xfrm>
        </p:spPr>
        <p:txBody>
          <a:bodyPr/>
          <a:lstStyle/>
          <a:p>
            <a:r>
              <a:rPr lang="en-US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4 VISION ZERO ACTION PLAN COMPONENTS</a:t>
            </a:r>
            <a:endParaRPr lang="en-US" b="1" dirty="0">
              <a:solidFill>
                <a:srgbClr val="5859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4.1 Message from the Mayor/Council/Manager</a:t>
            </a:r>
            <a:endParaRPr lang="en-US" b="1" dirty="0">
              <a:solidFill>
                <a:srgbClr val="5859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4.2 Remembering Victims</a:t>
            </a:r>
            <a:endParaRPr lang="en-US" b="1" dirty="0">
              <a:solidFill>
                <a:srgbClr val="5859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4.3 DCHC MPO Crash Reduction Examples</a:t>
            </a:r>
            <a:endParaRPr lang="en-US" b="1" dirty="0">
              <a:solidFill>
                <a:srgbClr val="5859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4.4 Vision Zero Action Plan Needs</a:t>
            </a:r>
            <a:endParaRPr lang="en-US" b="1" dirty="0">
              <a:solidFill>
                <a:srgbClr val="5859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4.5 Benchmarks and Implementation Plan </a:t>
            </a:r>
            <a:endParaRPr lang="en-US" b="1" dirty="0">
              <a:solidFill>
                <a:srgbClr val="5859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4.6 Central Pines Regional Council Making All Communities Safe in the Triangle Action Plan</a:t>
            </a:r>
            <a:endParaRPr lang="en-US" b="1" i="1" dirty="0">
              <a:solidFill>
                <a:srgbClr val="5859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D6B26-5781-5492-4EDC-131DAC3904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21</a:t>
            </a:fld>
            <a:endParaRPr lang="en-CA" dirty="0"/>
          </a:p>
        </p:txBody>
      </p:sp>
      <p:pic>
        <p:nvPicPr>
          <p:cNvPr id="7" name="Picture 6" descr="A close-up of a paper&#10;&#10;Description automatically generated">
            <a:extLst>
              <a:ext uri="{FF2B5EF4-FFF2-40B4-BE49-F238E27FC236}">
                <a16:creationId xmlns:a16="http://schemas.microsoft.com/office/drawing/2014/main" id="{342D117D-D5A6-C2C2-3C82-FBA00E718F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557784"/>
            <a:ext cx="3886200" cy="5029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204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4E9CB2-799F-6F1A-B487-BC987B7F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44476"/>
            <a:ext cx="7127676" cy="921966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 Zero Action Plan Scope of Work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9362D-AEC7-0B3E-7131-965D5BB4F2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423" y="1068390"/>
            <a:ext cx="5498902" cy="4175124"/>
          </a:xfrm>
        </p:spPr>
        <p:txBody>
          <a:bodyPr/>
          <a:lstStyle/>
          <a:p>
            <a:r>
              <a:rPr lang="en-US" b="1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5 REPORT PREPARATION </a:t>
            </a:r>
            <a:endParaRPr lang="en-US" b="1">
              <a:solidFill>
                <a:srgbClr val="5859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5.1 Prepare Draft Report</a:t>
            </a:r>
            <a:endParaRPr lang="en-US" b="1" dirty="0">
              <a:solidFill>
                <a:srgbClr val="5859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5.2 Final Report Submission </a:t>
            </a:r>
            <a:endParaRPr lang="en-US" b="1" dirty="0">
              <a:solidFill>
                <a:srgbClr val="5859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D6B26-5781-5492-4EDC-131DAC3904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22</a:t>
            </a:fld>
            <a:endParaRPr lang="en-CA" dirty="0"/>
          </a:p>
        </p:txBody>
      </p:sp>
      <p:pic>
        <p:nvPicPr>
          <p:cNvPr id="7" name="Picture 6" descr="A close-up of a document&#10;&#10;Description automatically generated">
            <a:extLst>
              <a:ext uri="{FF2B5EF4-FFF2-40B4-BE49-F238E27FC236}">
                <a16:creationId xmlns:a16="http://schemas.microsoft.com/office/drawing/2014/main" id="{76F12227-3D8C-1511-9A44-AC19F20801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557784"/>
            <a:ext cx="3886200" cy="5029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688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440F-76AD-4224-9DAD-1BD67273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61" y="2257260"/>
            <a:ext cx="10691954" cy="1081237"/>
          </a:xfrm>
        </p:spPr>
        <p:txBody>
          <a:bodyPr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SS4A 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5BFA1-8456-4076-9F05-356E8073A5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1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4E9CB2-799F-6F1A-B487-BC987B7F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44476"/>
            <a:ext cx="7127676" cy="921966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SS4A Next Steps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9362D-AEC7-0B3E-7131-965D5BB4F2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422" y="1068390"/>
            <a:ext cx="6394899" cy="4175124"/>
          </a:xfrm>
        </p:spPr>
        <p:txBody>
          <a:bodyPr/>
          <a:lstStyle/>
          <a:p>
            <a:endParaRPr lang="en-US" b="1" dirty="0">
              <a:solidFill>
                <a:srgbClr val="5859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Living Document </a:t>
            </a:r>
          </a:p>
          <a:p>
            <a:r>
              <a:rPr lang="en-US" sz="24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- Continue to Update</a:t>
            </a:r>
          </a:p>
          <a:p>
            <a:r>
              <a:rPr lang="en-US" sz="24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- Be Transparent </a:t>
            </a:r>
          </a:p>
          <a:p>
            <a:r>
              <a:rPr lang="en-US" sz="24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  About Results</a:t>
            </a:r>
          </a:p>
          <a:p>
            <a:r>
              <a:rPr lang="en-US" sz="24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Demonstration Projects</a:t>
            </a:r>
          </a:p>
          <a:p>
            <a:r>
              <a:rPr lang="en-US" sz="24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- Provide a List for Next </a:t>
            </a:r>
          </a:p>
          <a:p>
            <a:r>
              <a:rPr lang="en-US" sz="24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  Round of Funding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D6B26-5781-5492-4EDC-131DAC3904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24</a:t>
            </a:fld>
            <a:endParaRPr lang="en-CA" dirty="0"/>
          </a:p>
        </p:txBody>
      </p:sp>
      <p:pic>
        <p:nvPicPr>
          <p:cNvPr id="2" name="Picture 1" descr="Scientist looking looking at a futuristic display with data">
            <a:extLst>
              <a:ext uri="{FF2B5EF4-FFF2-40B4-BE49-F238E27FC236}">
                <a16:creationId xmlns:a16="http://schemas.microsoft.com/office/drawing/2014/main" id="{34D22C3A-F67A-F37F-04ED-5DDE2DA8C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92" y="771217"/>
            <a:ext cx="6420660" cy="42825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338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440F-76AD-4224-9DAD-1BD67273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61" y="2257260"/>
            <a:ext cx="10691954" cy="1081237"/>
          </a:xfrm>
        </p:spPr>
        <p:txBody>
          <a:bodyPr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for Stakeholder Forum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5BFA1-8456-4076-9F05-356E8073A5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539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4E9CB2-799F-6F1A-B487-BC987B7F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44476"/>
            <a:ext cx="7127676" cy="921966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 of Work Questions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9362D-AEC7-0B3E-7131-965D5BB4F2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423" y="1068390"/>
            <a:ext cx="4628243" cy="3432589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Thoughts on Virtual Meetings?</a:t>
            </a:r>
          </a:p>
          <a:p>
            <a:pPr>
              <a:lnSpc>
                <a:spcPts val="3000"/>
              </a:lnSpc>
            </a:pPr>
            <a:r>
              <a:rPr lang="en-US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How do you currently account for Communities of Concern?</a:t>
            </a:r>
          </a:p>
          <a:p>
            <a:pPr>
              <a:lnSpc>
                <a:spcPts val="3000"/>
              </a:lnSpc>
            </a:pPr>
            <a:r>
              <a:rPr lang="en-US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Other Organizations and/or Departments to invite? </a:t>
            </a:r>
          </a:p>
          <a:p>
            <a:pPr>
              <a:lnSpc>
                <a:spcPts val="3000"/>
              </a:lnSpc>
            </a:pPr>
            <a:r>
              <a:rPr lang="en-US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Suggested Scope Edits?</a:t>
            </a:r>
          </a:p>
          <a:p>
            <a:pPr>
              <a:lnSpc>
                <a:spcPts val="3000"/>
              </a:lnSpc>
            </a:pPr>
            <a:r>
              <a:rPr lang="en-US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Any Other Questions?</a:t>
            </a:r>
            <a:endParaRPr lang="en-US" b="1" dirty="0">
              <a:solidFill>
                <a:srgbClr val="5859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D6B26-5781-5492-4EDC-131DAC3904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26</a:t>
            </a:fld>
            <a:endParaRPr lang="en-CA" dirty="0"/>
          </a:p>
        </p:txBody>
      </p:sp>
      <p:pic>
        <p:nvPicPr>
          <p:cNvPr id="7" name="Picture 6" descr="A close-up of a blackboard&#10;&#10;Description automatically generated">
            <a:extLst>
              <a:ext uri="{FF2B5EF4-FFF2-40B4-BE49-F238E27FC236}">
                <a16:creationId xmlns:a16="http://schemas.microsoft.com/office/drawing/2014/main" id="{32012701-1414-BC87-223A-F6C6355E26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86138" y="482463"/>
            <a:ext cx="5892554" cy="392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1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440F-76AD-4224-9DAD-1BD67273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61" y="2257260"/>
            <a:ext cx="10691954" cy="1081237"/>
          </a:xfrm>
        </p:spPr>
        <p:txBody>
          <a:bodyPr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5BFA1-8456-4076-9F05-356E8073A5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448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440F-76AD-4224-9DAD-1BD67273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61" y="2257260"/>
            <a:ext cx="10691954" cy="1081237"/>
          </a:xfrm>
        </p:spPr>
        <p:txBody>
          <a:bodyPr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Empathy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5BFA1-8456-4076-9F05-356E8073A5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803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C613-284C-4288-AE2D-BED46EA4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Use Compassion &amp; Drive Safe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DD7A5-1538-4DC0-B5AB-F5F398AD28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423" y="1449390"/>
            <a:ext cx="3935786" cy="3921600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Remember…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Everyone has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family &amp; friends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 want to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see them again –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safe driving will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protect you,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family/friends,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other road users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63557-7899-4B12-850A-873DE685C47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29</a:t>
            </a:fld>
            <a:endParaRPr lang="en-CA" dirty="0"/>
          </a:p>
        </p:txBody>
      </p:sp>
      <p:pic>
        <p:nvPicPr>
          <p:cNvPr id="8" name="Picture 7" descr="Close-up of held hands in hospital bed">
            <a:extLst>
              <a:ext uri="{FF2B5EF4-FFF2-40B4-BE49-F238E27FC236}">
                <a16:creationId xmlns:a16="http://schemas.microsoft.com/office/drawing/2014/main" id="{F7F3A3E6-6616-4EB8-914F-57D6CC5D91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58" y="1449390"/>
            <a:ext cx="6681794" cy="3694077"/>
          </a:xfrm>
          <a:prstGeom prst="rect">
            <a:avLst/>
          </a:prstGeom>
          <a:ln w="12700">
            <a:solidFill>
              <a:srgbClr val="005A84"/>
            </a:solidFill>
          </a:ln>
        </p:spPr>
      </p:pic>
    </p:spTree>
    <p:extLst>
      <p:ext uri="{BB962C8B-B14F-4D97-AF65-F5344CB8AC3E}">
        <p14:creationId xmlns:p14="http://schemas.microsoft.com/office/powerpoint/2010/main" val="5249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F7F17D-7F43-4633-9DD8-5040C7A08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Fatalities / Year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8114429-2624-487A-80EA-643EB3CCE92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18471489"/>
              </p:ext>
            </p:extLst>
          </p:nvPr>
        </p:nvGraphicFramePr>
        <p:xfrm>
          <a:off x="911225" y="1227446"/>
          <a:ext cx="10369548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387">
                  <a:extLst>
                    <a:ext uri="{9D8B030D-6E8A-4147-A177-3AD203B41FA5}">
                      <a16:colId xmlns:a16="http://schemas.microsoft.com/office/drawing/2014/main" val="59775826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4173281686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1306936197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433411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War</a:t>
                      </a:r>
                    </a:p>
                  </a:txBody>
                  <a:tcPr anchor="ctr">
                    <a:solidFill>
                      <a:srgbClr val="005A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American Fatalities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 of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American Fatalities/Year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0227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World War 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291,557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58,311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80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Civil War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214,938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42,988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7594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World War 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53,402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26,701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4403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Korean War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33,656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8,414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7925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Vietnam War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53,220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2,534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569984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BAD8A3-0748-4551-9046-BD45650BC6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89A72-153B-4D39-90AC-89EB268DFB57}"/>
              </a:ext>
            </a:extLst>
          </p:cNvPr>
          <p:cNvSpPr txBox="1"/>
          <p:nvPr/>
        </p:nvSpPr>
        <p:spPr>
          <a:xfrm>
            <a:off x="2224909" y="2379393"/>
            <a:ext cx="7102988" cy="523220"/>
          </a:xfrm>
          <a:prstGeom prst="rect">
            <a:avLst/>
          </a:prstGeom>
          <a:solidFill>
            <a:srgbClr val="FFFF00"/>
          </a:solidFill>
          <a:ln w="12700">
            <a:solidFill>
              <a:srgbClr val="1E355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U.S. Crash Fatalities = 42,939</a:t>
            </a:r>
          </a:p>
        </p:txBody>
      </p:sp>
      <p:pic>
        <p:nvPicPr>
          <p:cNvPr id="9" name="Picture 8" descr="Military cemetery in twilight">
            <a:extLst>
              <a:ext uri="{FF2B5EF4-FFF2-40B4-BE49-F238E27FC236}">
                <a16:creationId xmlns:a16="http://schemas.microsoft.com/office/drawing/2014/main" id="{099EF428-D776-455A-BFC6-4960FD010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52" y="4994572"/>
            <a:ext cx="2514600" cy="1676400"/>
          </a:xfrm>
          <a:prstGeom prst="rect">
            <a:avLst/>
          </a:prstGeom>
          <a:noFill/>
          <a:ln w="12700">
            <a:solidFill>
              <a:srgbClr val="005A84"/>
            </a:solidFill>
          </a:ln>
        </p:spPr>
      </p:pic>
      <p:pic>
        <p:nvPicPr>
          <p:cNvPr id="10" name="Picture 9" descr="Person in military uniform saluting">
            <a:extLst>
              <a:ext uri="{FF2B5EF4-FFF2-40B4-BE49-F238E27FC236}">
                <a16:creationId xmlns:a16="http://schemas.microsoft.com/office/drawing/2014/main" id="{49B0D584-53E9-47DA-8E7E-2CA77CFA0D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98" y="4994572"/>
            <a:ext cx="2514600" cy="1671942"/>
          </a:xfrm>
          <a:prstGeom prst="rect">
            <a:avLst/>
          </a:prstGeom>
          <a:ln w="12700">
            <a:solidFill>
              <a:srgbClr val="005A84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AFC4AA-B925-438A-B7C5-A79B16C17B69}"/>
              </a:ext>
            </a:extLst>
          </p:cNvPr>
          <p:cNvSpPr txBox="1"/>
          <p:nvPr/>
        </p:nvSpPr>
        <p:spPr>
          <a:xfrm>
            <a:off x="911423" y="4708970"/>
            <a:ext cx="1036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005A84"/>
                </a:solidFill>
              </a:rPr>
              <a:t>Wikipedia.com, nhtsa.gov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570259-4378-F638-2338-EAF91F6D4845}"/>
              </a:ext>
            </a:extLst>
          </p:cNvPr>
          <p:cNvSpPr txBox="1"/>
          <p:nvPr/>
        </p:nvSpPr>
        <p:spPr>
          <a:xfrm>
            <a:off x="2224909" y="2970687"/>
            <a:ext cx="7102988" cy="523220"/>
          </a:xfrm>
          <a:prstGeom prst="rect">
            <a:avLst/>
          </a:prstGeom>
          <a:solidFill>
            <a:srgbClr val="FFFF00"/>
          </a:solidFill>
          <a:ln w="12700">
            <a:solidFill>
              <a:srgbClr val="1E355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U.S. Crash Fatalities = 42,795</a:t>
            </a:r>
          </a:p>
        </p:txBody>
      </p:sp>
    </p:spTree>
    <p:extLst>
      <p:ext uri="{BB962C8B-B14F-4D97-AF65-F5344CB8AC3E}">
        <p14:creationId xmlns:p14="http://schemas.microsoft.com/office/powerpoint/2010/main" val="114634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440F-76AD-4224-9DAD-1BD67273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61" y="2257260"/>
            <a:ext cx="10691954" cy="1081237"/>
          </a:xfrm>
        </p:spPr>
        <p:txBody>
          <a:bodyPr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&amp; Action Item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5BFA1-8456-4076-9F05-356E8073A5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674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C613-284C-4288-AE2D-BED46EA4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&amp; Action Item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63557-7899-4B12-850A-873DE685C47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31</a:t>
            </a:fld>
            <a:endParaRPr lang="en-CA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B33FA9D-BBB4-1915-5146-A9E9DB7398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82284" y="1902152"/>
            <a:ext cx="5427431" cy="1979612"/>
          </a:xfrm>
        </p:spPr>
        <p:txBody>
          <a:bodyPr/>
          <a:lstStyle/>
          <a:p>
            <a:pPr algn="ctr">
              <a:lnSpc>
                <a:spcPts val="1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invited you because</a:t>
            </a:r>
          </a:p>
          <a:p>
            <a:pPr algn="ctr">
              <a:lnSpc>
                <a:spcPts val="1000"/>
              </a:lnSpc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1000"/>
              </a:lnSpc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IMPORTANT </a:t>
            </a:r>
          </a:p>
          <a:p>
            <a:pPr algn="ctr">
              <a:lnSpc>
                <a:spcPts val="1000"/>
              </a:lnSpc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1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</a:p>
          <a:p>
            <a:pPr algn="ctr">
              <a:lnSpc>
                <a:spcPts val="1000"/>
              </a:lnSpc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1000"/>
              </a:lnSpc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INPUT IS MEANINGFUL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26F402-F425-82FE-AE30-2BC1145C3C8C}"/>
              </a:ext>
            </a:extLst>
          </p:cNvPr>
          <p:cNvSpPr/>
          <p:nvPr/>
        </p:nvSpPr>
        <p:spPr>
          <a:xfrm>
            <a:off x="-1" y="4358937"/>
            <a:ext cx="12192001" cy="1056331"/>
          </a:xfrm>
          <a:prstGeom prst="rect">
            <a:avLst/>
          </a:prstGeom>
          <a:solidFill>
            <a:srgbClr val="00A2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2DF5E1E-A833-A8AB-1C14-225290437AA8}"/>
              </a:ext>
            </a:extLst>
          </p:cNvPr>
          <p:cNvSpPr txBox="1">
            <a:spLocks/>
          </p:cNvSpPr>
          <p:nvPr/>
        </p:nvSpPr>
        <p:spPr>
          <a:xfrm>
            <a:off x="1" y="4575808"/>
            <a:ext cx="12192000" cy="9219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defRPr sz="2000" b="0" i="0" kern="1200" cap="none" spc="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ts val="1800"/>
              </a:lnSpc>
              <a:spcBef>
                <a:spcPts val="3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 sz="15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176400" indent="-17640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344488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517525" indent="-173038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688975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688975" indent="-171450" algn="l" defTabSz="914400" rtl="0" eaLnBrk="1" latinLnBrk="0" hangingPunct="1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Font typeface="Arial" pitchFamily="34" charset="0"/>
              <a:buChar char="•"/>
              <a:defRPr sz="12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Item: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have any comments back to DCHC MPO by </a:t>
            </a:r>
            <a:r>
              <a:rPr lang="en-US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Monday, July 31</a:t>
            </a:r>
            <a:r>
              <a:rPr lang="en-US" sz="2800" b="1" i="1" u="sng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endParaRPr lang="en-US" sz="2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Calendar flipping">
            <a:extLst>
              <a:ext uri="{FF2B5EF4-FFF2-40B4-BE49-F238E27FC236}">
                <a16:creationId xmlns:a16="http://schemas.microsoft.com/office/drawing/2014/main" id="{C022BA11-3E90-4DE4-173C-FE12B44EAB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966" y="1767327"/>
            <a:ext cx="2826685" cy="18865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 descr="Woman drawing up blueprint">
            <a:extLst>
              <a:ext uri="{FF2B5EF4-FFF2-40B4-BE49-F238E27FC236}">
                <a16:creationId xmlns:a16="http://schemas.microsoft.com/office/drawing/2014/main" id="{DB65CBF3-9D11-3B71-B34F-3466E5818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1770168"/>
            <a:ext cx="2825496" cy="18836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616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440F-76AD-4224-9DAD-1BD67273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61" y="2257260"/>
            <a:ext cx="10691954" cy="1081237"/>
          </a:xfrm>
        </p:spPr>
        <p:txBody>
          <a:bodyPr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Adjourn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5BFA1-8456-4076-9F05-356E8073A5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553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51D614-CEED-4C78-B251-AAD2D04B2B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33</a:t>
            </a:fld>
            <a:endParaRPr lang="en-CA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63BB20A-A931-462A-8599-046C76AC98A9}"/>
              </a:ext>
            </a:extLst>
          </p:cNvPr>
          <p:cNvSpPr/>
          <p:nvPr/>
        </p:nvSpPr>
        <p:spPr>
          <a:xfrm>
            <a:off x="2460726" y="2168328"/>
            <a:ext cx="7270547" cy="2521344"/>
          </a:xfrm>
          <a:prstGeom prst="roundRect">
            <a:avLst/>
          </a:prstGeom>
          <a:solidFill>
            <a:srgbClr val="005A8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Scott Rickert</a:t>
            </a:r>
          </a:p>
          <a:p>
            <a:pPr marL="228600" lvl="1"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Scott.Rickert@AtkinsGlobal.com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1"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Work: (702) 551-0296</a:t>
            </a:r>
          </a:p>
          <a:p>
            <a:pPr marL="228600" lvl="1"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Cell: (702) 813-9787</a:t>
            </a:r>
          </a:p>
        </p:txBody>
      </p:sp>
    </p:spTree>
    <p:extLst>
      <p:ext uri="{BB962C8B-B14F-4D97-AF65-F5344CB8AC3E}">
        <p14:creationId xmlns:p14="http://schemas.microsoft.com/office/powerpoint/2010/main" val="184314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D10402-747C-459C-ADA7-B7E9D8AA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Tragedy Comparisons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103AC3C-121C-406B-B76F-7247DEA3962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37855609"/>
              </p:ext>
            </p:extLst>
          </p:nvPr>
        </p:nvGraphicFramePr>
        <p:xfrm>
          <a:off x="911225" y="1227443"/>
          <a:ext cx="1036954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516">
                  <a:extLst>
                    <a:ext uri="{9D8B030D-6E8A-4147-A177-3AD203B41FA5}">
                      <a16:colId xmlns:a16="http://schemas.microsoft.com/office/drawing/2014/main" val="4135121562"/>
                    </a:ext>
                  </a:extLst>
                </a:gridCol>
                <a:gridCol w="3456516">
                  <a:extLst>
                    <a:ext uri="{9D8B030D-6E8A-4147-A177-3AD203B41FA5}">
                      <a16:colId xmlns:a16="http://schemas.microsoft.com/office/drawing/2014/main" val="4063825701"/>
                    </a:ext>
                  </a:extLst>
                </a:gridCol>
                <a:gridCol w="3456516">
                  <a:extLst>
                    <a:ext uri="{9D8B030D-6E8A-4147-A177-3AD203B41FA5}">
                      <a16:colId xmlns:a16="http://schemas.microsoft.com/office/drawing/2014/main" val="1310164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Tragedy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Fatalities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&amp; 2022 U.S. Fatality Crashes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19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9/11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2,996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/ 25.5 Days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766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One October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2.0 / 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981100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E309C4-7FC7-4C37-A424-FB84751F91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F8682A-A470-4008-AC2D-A2E065AA3323}"/>
              </a:ext>
            </a:extLst>
          </p:cNvPr>
          <p:cNvSpPr txBox="1"/>
          <p:nvPr/>
        </p:nvSpPr>
        <p:spPr>
          <a:xfrm>
            <a:off x="911423" y="3208643"/>
            <a:ext cx="1036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005A84"/>
                </a:solidFill>
              </a:rPr>
              <a:t>Wikipedia.com, nhtsa.gov</a:t>
            </a:r>
          </a:p>
        </p:txBody>
      </p:sp>
      <p:pic>
        <p:nvPicPr>
          <p:cNvPr id="9" name="Picture 2" descr="9/11: The Photographs That Moved Them Most | Time">
            <a:extLst>
              <a:ext uri="{FF2B5EF4-FFF2-40B4-BE49-F238E27FC236}">
                <a16:creationId xmlns:a16="http://schemas.microsoft.com/office/drawing/2014/main" id="{A6E88CFC-8A72-415D-B6DC-19A751214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687" y="3624108"/>
            <a:ext cx="3293532" cy="2286000"/>
          </a:xfrm>
          <a:prstGeom prst="rect">
            <a:avLst/>
          </a:prstGeom>
          <a:noFill/>
          <a:ln w="12700">
            <a:solidFill>
              <a:srgbClr val="005A8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fty-eight white crosses stand on the Las Vegas Strip to honor the victims of Sunday's mass shooting on Friday, Oct. 6, 2017, in Las Vegas. Bizuayehu Tesfaye Las Vegas Review-Journal @bizutesfaye">
            <a:extLst>
              <a:ext uri="{FF2B5EF4-FFF2-40B4-BE49-F238E27FC236}">
                <a16:creationId xmlns:a16="http://schemas.microsoft.com/office/drawing/2014/main" id="{23179471-C97A-444C-B098-C49A79FFD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35" y="3624107"/>
            <a:ext cx="3550738" cy="2286000"/>
          </a:xfrm>
          <a:prstGeom prst="rect">
            <a:avLst/>
          </a:prstGeom>
          <a:noFill/>
          <a:ln w="12700">
            <a:solidFill>
              <a:srgbClr val="005A8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E80FFB-131D-4BF3-885B-25B57B2D1584}"/>
              </a:ext>
            </a:extLst>
          </p:cNvPr>
          <p:cNvSpPr txBox="1"/>
          <p:nvPr/>
        </p:nvSpPr>
        <p:spPr>
          <a:xfrm>
            <a:off x="2714424" y="5910108"/>
            <a:ext cx="3293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005A84"/>
                </a:solidFill>
              </a:rPr>
              <a:t>Time.com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44BD2B-5ECE-46E3-B960-768E0AF716C7}"/>
              </a:ext>
            </a:extLst>
          </p:cNvPr>
          <p:cNvSpPr txBox="1"/>
          <p:nvPr/>
        </p:nvSpPr>
        <p:spPr>
          <a:xfrm>
            <a:off x="6645134" y="5910108"/>
            <a:ext cx="3550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005A84"/>
                </a:solidFill>
              </a:rPr>
              <a:t>lvrj.com</a:t>
            </a:r>
          </a:p>
        </p:txBody>
      </p:sp>
    </p:spTree>
    <p:extLst>
      <p:ext uri="{BB962C8B-B14F-4D97-AF65-F5344CB8AC3E}">
        <p14:creationId xmlns:p14="http://schemas.microsoft.com/office/powerpoint/2010/main" val="277971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440F-76AD-4224-9DAD-1BD67273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61" y="2257260"/>
            <a:ext cx="7140886" cy="1081237"/>
          </a:xfrm>
        </p:spPr>
        <p:txBody>
          <a:bodyPr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Disproportionately Impacted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5BFA1-8456-4076-9F05-356E8073A5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911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1777-2E8E-48FE-9014-31613B00A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Vulnerable Users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142E0-3DF8-4A9B-BAAB-6EC872735F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6</a:t>
            </a:fld>
            <a:endParaRPr lang="en-CA" dirty="0"/>
          </a:p>
        </p:txBody>
      </p:sp>
      <p:pic>
        <p:nvPicPr>
          <p:cNvPr id="7" name="Content Placeholder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9E80A1C-306F-4218-85FB-06BD44B0562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7" y="1185188"/>
            <a:ext cx="4679139" cy="3798002"/>
          </a:xfrm>
          <a:prstGeom prst="rect">
            <a:avLst/>
          </a:prstGeom>
        </p:spPr>
      </p:pic>
      <p:pic>
        <p:nvPicPr>
          <p:cNvPr id="8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7FA16D6F-5013-4831-9015-697044E8B21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994" y="1185188"/>
            <a:ext cx="4818399" cy="37980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159BE8-61B5-4033-B95C-8CE2902CFAAB}"/>
              </a:ext>
            </a:extLst>
          </p:cNvPr>
          <p:cNvSpPr txBox="1"/>
          <p:nvPr/>
        </p:nvSpPr>
        <p:spPr>
          <a:xfrm>
            <a:off x="0" y="5089092"/>
            <a:ext cx="1218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005A84"/>
                </a:solidFill>
              </a:rPr>
              <a:t>City of Las Vegas Vision Zero Action Plan</a:t>
            </a:r>
          </a:p>
        </p:txBody>
      </p:sp>
    </p:spTree>
    <p:extLst>
      <p:ext uri="{BB962C8B-B14F-4D97-AF65-F5344CB8AC3E}">
        <p14:creationId xmlns:p14="http://schemas.microsoft.com/office/powerpoint/2010/main" val="361688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DCB8A-122A-4403-AF73-1AD2FF5E98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B392CE-0914-4179-8527-E81ABFD48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8300"/>
            <a:ext cx="10369550" cy="922338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Vulnerable Users</a:t>
            </a:r>
          </a:p>
        </p:txBody>
      </p:sp>
      <p:pic>
        <p:nvPicPr>
          <p:cNvPr id="8" name="Content Placeholder 7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4ABA81CA-DF34-4CF6-B8F7-8130B0C1667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42" y="1143000"/>
            <a:ext cx="3468624" cy="4572000"/>
          </a:xfrm>
          <a:prstGeom prst="rect">
            <a:avLst/>
          </a:prstGeom>
        </p:spPr>
      </p:pic>
      <p:pic>
        <p:nvPicPr>
          <p:cNvPr id="9" name="Content Placeholder 8" descr="Chart&#10;&#10;Description automatically generated">
            <a:extLst>
              <a:ext uri="{FF2B5EF4-FFF2-40B4-BE49-F238E27FC236}">
                <a16:creationId xmlns:a16="http://schemas.microsoft.com/office/drawing/2014/main" id="{6247DF46-9351-47D5-AB17-B285B981135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00" y="1143000"/>
            <a:ext cx="3861815" cy="45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77B2B0-4FDA-467D-8AC7-43AC908C9668}"/>
              </a:ext>
            </a:extLst>
          </p:cNvPr>
          <p:cNvSpPr txBox="1"/>
          <p:nvPr/>
        </p:nvSpPr>
        <p:spPr>
          <a:xfrm>
            <a:off x="0" y="5799305"/>
            <a:ext cx="1218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005A84"/>
                </a:solidFill>
              </a:rPr>
              <a:t>City of Las Vegas Vision Zero Action Plan</a:t>
            </a:r>
          </a:p>
        </p:txBody>
      </p:sp>
    </p:spTree>
    <p:extLst>
      <p:ext uri="{BB962C8B-B14F-4D97-AF65-F5344CB8AC3E}">
        <p14:creationId xmlns:p14="http://schemas.microsoft.com/office/powerpoint/2010/main" val="85391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890E22-30DA-4243-97AF-E1352EACA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Communities of Concern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0F110-AA47-4874-AF6C-B3A6CA94AC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423" y="1449390"/>
            <a:ext cx="5387122" cy="4175124"/>
          </a:xfrm>
        </p:spPr>
        <p:txBody>
          <a:bodyPr/>
          <a:lstStyle/>
          <a:p>
            <a:pPr marL="457200" lvl="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Income</a:t>
            </a:r>
          </a:p>
          <a:p>
            <a:pPr marL="114300" lvl="5" indent="0">
              <a:spcAft>
                <a:spcPts val="600"/>
              </a:spcAft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with Disabilities</a:t>
            </a:r>
          </a:p>
          <a:p>
            <a:pPr marL="114300" lvl="5" indent="0">
              <a:spcAft>
                <a:spcPts val="600"/>
              </a:spcAft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Seniors</a:t>
            </a:r>
          </a:p>
          <a:p>
            <a:pPr marL="114300" lvl="5" indent="0">
              <a:spcAft>
                <a:spcPts val="600"/>
              </a:spcAft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English Proficiency</a:t>
            </a:r>
          </a:p>
          <a:p>
            <a:pPr marL="114300" lvl="5" indent="0">
              <a:spcAft>
                <a:spcPts val="6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0" lvl="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D5A28-F37F-4248-88E7-1DC43FC298D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8</a:t>
            </a:fld>
            <a:endParaRPr lang="en-CA" dirty="0"/>
          </a:p>
        </p:txBody>
      </p:sp>
      <p:pic>
        <p:nvPicPr>
          <p:cNvPr id="8" name="Picture 7" descr="Young girl pushing man in wheelchair">
            <a:extLst>
              <a:ext uri="{FF2B5EF4-FFF2-40B4-BE49-F238E27FC236}">
                <a16:creationId xmlns:a16="http://schemas.microsoft.com/office/drawing/2014/main" id="{FB819F86-40DE-4523-885E-30D9AE24FD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73" y="341565"/>
            <a:ext cx="3657600" cy="2438400"/>
          </a:xfrm>
          <a:prstGeom prst="rect">
            <a:avLst/>
          </a:prstGeom>
          <a:ln w="12700">
            <a:solidFill>
              <a:srgbClr val="005A84"/>
            </a:solidFill>
          </a:ln>
        </p:spPr>
      </p:pic>
      <p:pic>
        <p:nvPicPr>
          <p:cNvPr id="9" name="Picture 8" descr="Man in wheelchair">
            <a:extLst>
              <a:ext uri="{FF2B5EF4-FFF2-40B4-BE49-F238E27FC236}">
                <a16:creationId xmlns:a16="http://schemas.microsoft.com/office/drawing/2014/main" id="{C3F94D39-AF75-4E58-BC85-E8451AE15F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73" y="3033715"/>
            <a:ext cx="3657600" cy="2438399"/>
          </a:xfrm>
          <a:prstGeom prst="rect">
            <a:avLst/>
          </a:prstGeom>
          <a:ln w="12700">
            <a:solidFill>
              <a:srgbClr val="005A84"/>
            </a:solidFill>
          </a:ln>
        </p:spPr>
      </p:pic>
    </p:spTree>
    <p:extLst>
      <p:ext uri="{BB962C8B-B14F-4D97-AF65-F5344CB8AC3E}">
        <p14:creationId xmlns:p14="http://schemas.microsoft.com/office/powerpoint/2010/main" val="197826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440F-76AD-4224-9DAD-1BD67273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61" y="2257260"/>
            <a:ext cx="10691954" cy="1081237"/>
          </a:xfrm>
        </p:spPr>
        <p:txBody>
          <a:bodyPr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States Department of Transportation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(USDOT)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5BFA1-8456-4076-9F05-356E8073A5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713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NC Lavalin Atkins Grey Template">
  <a:themeElements>
    <a:clrScheme name="SNC PPT">
      <a:dk1>
        <a:sysClr val="windowText" lastClr="000000"/>
      </a:dk1>
      <a:lt1>
        <a:sysClr val="window" lastClr="FFFFFF"/>
      </a:lt1>
      <a:dk2>
        <a:srgbClr val="58595B"/>
      </a:dk2>
      <a:lt2>
        <a:srgbClr val="CBCCCE"/>
      </a:lt2>
      <a:accent1>
        <a:srgbClr val="005A84"/>
      </a:accent1>
      <a:accent2>
        <a:srgbClr val="00A2DB"/>
      </a:accent2>
      <a:accent3>
        <a:srgbClr val="84D5F7"/>
      </a:accent3>
      <a:accent4>
        <a:srgbClr val="D4E1EC"/>
      </a:accent4>
      <a:accent5>
        <a:srgbClr val="00ABA0"/>
      </a:accent5>
      <a:accent6>
        <a:srgbClr val="888A8C"/>
      </a:accent6>
      <a:hlink>
        <a:srgbClr val="000000"/>
      </a:hlink>
      <a:folHlink>
        <a:srgbClr val="000000"/>
      </a:folHlink>
    </a:clrScheme>
    <a:fontScheme name="snclaval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NC Lavalin Atkins White Template">
  <a:themeElements>
    <a:clrScheme name="SNC PPT">
      <a:dk1>
        <a:sysClr val="windowText" lastClr="000000"/>
      </a:dk1>
      <a:lt1>
        <a:sysClr val="window" lastClr="FFFFFF"/>
      </a:lt1>
      <a:dk2>
        <a:srgbClr val="58595B"/>
      </a:dk2>
      <a:lt2>
        <a:srgbClr val="CBCCCE"/>
      </a:lt2>
      <a:accent1>
        <a:srgbClr val="005A84"/>
      </a:accent1>
      <a:accent2>
        <a:srgbClr val="00A2DB"/>
      </a:accent2>
      <a:accent3>
        <a:srgbClr val="84D5F7"/>
      </a:accent3>
      <a:accent4>
        <a:srgbClr val="D4E1EC"/>
      </a:accent4>
      <a:accent5>
        <a:srgbClr val="00ABA0"/>
      </a:accent5>
      <a:accent6>
        <a:srgbClr val="888A8C"/>
      </a:accent6>
      <a:hlink>
        <a:srgbClr val="000000"/>
      </a:hlink>
      <a:folHlink>
        <a:srgbClr val="000000"/>
      </a:folHlink>
    </a:clrScheme>
    <a:fontScheme name="snclaval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</TotalTime>
  <Words>751</Words>
  <Application>Microsoft Office PowerPoint</Application>
  <PresentationFormat>Widescreen</PresentationFormat>
  <Paragraphs>198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Lucida Grande</vt:lpstr>
      <vt:lpstr>SNC Lavalin Atkins Grey Template</vt:lpstr>
      <vt:lpstr>SNC Lavalin Atkins White Template</vt:lpstr>
      <vt:lpstr>Safe Streets and Roads for All (SS4A) Vision Zero Action Plan – Scope of Work</vt:lpstr>
      <vt:lpstr>Transportation Fatalities / Year</vt:lpstr>
      <vt:lpstr>War Fatalities / Year</vt:lpstr>
      <vt:lpstr>Recent Tragedy Comparisons </vt:lpstr>
      <vt:lpstr>Disproportionately Impacted</vt:lpstr>
      <vt:lpstr>Vulnerable Users</vt:lpstr>
      <vt:lpstr>Vulnerable Users</vt:lpstr>
      <vt:lpstr>Communities of Concern</vt:lpstr>
      <vt:lpstr>United States Department of Transportation  (USDOT)</vt:lpstr>
      <vt:lpstr>Safety is Number 1 Priority </vt:lpstr>
      <vt:lpstr>Safe Streets and Roads for All (SS4A)</vt:lpstr>
      <vt:lpstr>2022 – 2026: $5B</vt:lpstr>
      <vt:lpstr>DCHC MPO</vt:lpstr>
      <vt:lpstr>What is Vision Zero</vt:lpstr>
      <vt:lpstr>Vision Zero</vt:lpstr>
      <vt:lpstr>Reactive vs. Proactive</vt:lpstr>
      <vt:lpstr>DCHC MPO SS4A Vision Zero Action Plan Scope of Work</vt:lpstr>
      <vt:lpstr>Vision Zero Action Plan Scope of Work</vt:lpstr>
      <vt:lpstr>Vision Zero Action Plan Scope of Work</vt:lpstr>
      <vt:lpstr>Vision Zero Action Plan Scope of Work</vt:lpstr>
      <vt:lpstr>Vision Zero Action Plan Scope of Work</vt:lpstr>
      <vt:lpstr>Vision Zero Action Plan Scope of Work</vt:lpstr>
      <vt:lpstr>SS4A Next Steps</vt:lpstr>
      <vt:lpstr>SS4A Next Steps</vt:lpstr>
      <vt:lpstr>Questions for Stakeholder Forum</vt:lpstr>
      <vt:lpstr>Scope of Work Questions</vt:lpstr>
      <vt:lpstr>Questions?</vt:lpstr>
      <vt:lpstr>Empathy</vt:lpstr>
      <vt:lpstr>Please Use Compassion &amp; Drive Safe</vt:lpstr>
      <vt:lpstr>Thank You &amp; Action Item</vt:lpstr>
      <vt:lpstr>Thank You &amp; Action Item</vt:lpstr>
      <vt:lpstr>Adjourn</vt:lpstr>
      <vt:lpstr>PowerPoint Presentation</vt:lpstr>
    </vt:vector>
  </TitlesOfParts>
  <Company>SNC-Lavalin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SNC-Lavalin Atkins 16x9 Template</dc:title>
  <dc:creator>SNC-Lavalin</dc:creator>
  <cp:lastModifiedBy>Rickert, Scott</cp:lastModifiedBy>
  <cp:revision>996</cp:revision>
  <cp:lastPrinted>2017-11-03T20:36:56Z</cp:lastPrinted>
  <dcterms:created xsi:type="dcterms:W3CDTF">2014-07-30T18:59:46Z</dcterms:created>
  <dcterms:modified xsi:type="dcterms:W3CDTF">2023-07-25T21:21:40Z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2BD6E799-E3D8-4F98-976E-786B32E4B636</vt:lpwstr>
  </property>
  <property fmtid="{D5CDD505-2E9C-101B-9397-08002B2CF9AE}" pid="3" name="ArticulatePath">
    <vt:lpwstr>4x3_SNC_PPT_050218</vt:lpwstr>
  </property>
  <property fmtid="{D5CDD505-2E9C-101B-9397-08002B2CF9AE}" pid="4" name="DocRiskLevel">
    <vt:lpwstr/>
  </property>
  <property fmtid="{D5CDD505-2E9C-101B-9397-08002B2CF9AE}" pid="5" name="DocRiskLevelWizardText">
    <vt:lpwstr>Atkins Baseline</vt:lpwstr>
  </property>
  <property fmtid="{D5CDD505-2E9C-101B-9397-08002B2CF9AE}" pid="6" name="DocRiskLevelWizardMarker">
    <vt:lpwstr/>
  </property>
</Properties>
</file>